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0"/>
  </p:handoutMasterIdLst>
  <p:sldIdLst>
    <p:sldId id="257" r:id="rId3"/>
    <p:sldId id="736" r:id="rId4"/>
    <p:sldId id="828" r:id="rId6"/>
    <p:sldId id="829" r:id="rId7"/>
    <p:sldId id="830" r:id="rId8"/>
    <p:sldId id="831" r:id="rId9"/>
    <p:sldId id="832" r:id="rId10"/>
    <p:sldId id="1016" r:id="rId11"/>
    <p:sldId id="864" r:id="rId12"/>
    <p:sldId id="865" r:id="rId13"/>
    <p:sldId id="866" r:id="rId14"/>
    <p:sldId id="867" r:id="rId15"/>
    <p:sldId id="872" r:id="rId16"/>
    <p:sldId id="873" r:id="rId17"/>
    <p:sldId id="833" r:id="rId18"/>
    <p:sldId id="834" r:id="rId19"/>
    <p:sldId id="835" r:id="rId20"/>
    <p:sldId id="836" r:id="rId21"/>
    <p:sldId id="837" r:id="rId22"/>
    <p:sldId id="903" r:id="rId23"/>
    <p:sldId id="941" r:id="rId24"/>
    <p:sldId id="842" r:id="rId25"/>
    <p:sldId id="944" r:id="rId26"/>
    <p:sldId id="839" r:id="rId27"/>
    <p:sldId id="945" r:id="rId28"/>
    <p:sldId id="841" r:id="rId29"/>
    <p:sldId id="943" r:id="rId30"/>
    <p:sldId id="946" r:id="rId31"/>
    <p:sldId id="947" r:id="rId32"/>
    <p:sldId id="849" r:id="rId33"/>
    <p:sldId id="948" r:id="rId34"/>
    <p:sldId id="949" r:id="rId35"/>
    <p:sldId id="1065" r:id="rId36"/>
    <p:sldId id="1066" r:id="rId37"/>
    <p:sldId id="951" r:id="rId38"/>
    <p:sldId id="952" r:id="rId39"/>
    <p:sldId id="993" r:id="rId40"/>
    <p:sldId id="953" r:id="rId41"/>
    <p:sldId id="853" r:id="rId42"/>
    <p:sldId id="877" r:id="rId43"/>
    <p:sldId id="995" r:id="rId44"/>
    <p:sldId id="994" r:id="rId45"/>
    <p:sldId id="878" r:id="rId46"/>
    <p:sldId id="879" r:id="rId47"/>
    <p:sldId id="880" r:id="rId48"/>
    <p:sldId id="881" r:id="rId49"/>
    <p:sldId id="882" r:id="rId50"/>
    <p:sldId id="883" r:id="rId51"/>
    <p:sldId id="884" r:id="rId52"/>
    <p:sldId id="885" r:id="rId53"/>
    <p:sldId id="886" r:id="rId54"/>
    <p:sldId id="887" r:id="rId55"/>
    <p:sldId id="891" r:id="rId56"/>
    <p:sldId id="892" r:id="rId57"/>
    <p:sldId id="895" r:id="rId58"/>
    <p:sldId id="897" r:id="rId59"/>
  </p:sldIdLst>
  <p:sldSz cx="12192000" cy="6858000"/>
  <p:notesSz cx="6858000" cy="9144000"/>
  <p:custDataLst>
    <p:tags r:id="rId6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 Jie" initials="L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4" autoAdjust="0"/>
    <p:restoredTop sz="96391" autoAdjust="0"/>
  </p:normalViewPr>
  <p:slideViewPr>
    <p:cSldViewPr snapToGrid="0">
      <p:cViewPr>
        <p:scale>
          <a:sx n="33" d="100"/>
          <a:sy n="33" d="100"/>
        </p:scale>
        <p:origin x="1836" y="1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gs" Target="tags/tag3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2247"/>
            <a:ext cx="23241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567" y="362846"/>
            <a:ext cx="10437091" cy="479612"/>
          </a:xfrm>
        </p:spPr>
        <p:txBody>
          <a:bodyPr lIns="0" tIns="0" rIns="0" bIns="0"/>
          <a:lstStyle>
            <a:lvl1pPr>
              <a:defRPr sz="3000" b="1" i="0">
                <a:solidFill>
                  <a:srgbClr val="3A87FF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9767" y="3374091"/>
            <a:ext cx="5283970" cy="1394011"/>
          </a:xfrm>
        </p:spPr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7173" y="6134747"/>
            <a:ext cx="296333" cy="346261"/>
          </a:xfrm>
        </p:spPr>
        <p:txBody>
          <a:bodyPr lIns="0" tIns="0" rIns="0" bIns="0"/>
          <a:lstStyle>
            <a:lvl1pPr>
              <a:defRPr sz="1325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567" y="362846"/>
            <a:ext cx="10437091" cy="479612"/>
          </a:xfrm>
        </p:spPr>
        <p:txBody>
          <a:bodyPr lIns="0" tIns="0" rIns="0" bIns="0"/>
          <a:lstStyle>
            <a:lvl1pPr>
              <a:defRPr sz="3000" b="1" i="0">
                <a:solidFill>
                  <a:srgbClr val="3A87FF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7114" y="1605802"/>
            <a:ext cx="4330315" cy="35976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25375" y="1608492"/>
            <a:ext cx="4677448" cy="3799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67173" y="6134747"/>
            <a:ext cx="296333" cy="346261"/>
          </a:xfrm>
        </p:spPr>
        <p:txBody>
          <a:bodyPr lIns="0" tIns="0" rIns="0" bIns="0"/>
          <a:lstStyle>
            <a:lvl1pPr>
              <a:defRPr sz="1325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567" y="362846"/>
            <a:ext cx="10437091" cy="479612"/>
          </a:xfrm>
        </p:spPr>
        <p:txBody>
          <a:bodyPr lIns="0" tIns="0" rIns="0" bIns="0"/>
          <a:lstStyle>
            <a:lvl1pPr>
              <a:defRPr sz="3000" b="1" i="0">
                <a:solidFill>
                  <a:srgbClr val="3A87FF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7173" y="6134747"/>
            <a:ext cx="296333" cy="346261"/>
          </a:xfrm>
        </p:spPr>
        <p:txBody>
          <a:bodyPr lIns="0" tIns="0" rIns="0" bIns="0"/>
          <a:lstStyle>
            <a:lvl1pPr>
              <a:defRPr sz="1325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2" b="-10522"/>
          <a:stretch>
            <a:fillRect/>
          </a:stretch>
        </p:blipFill>
        <p:spPr>
          <a:xfrm>
            <a:off x="0" y="0"/>
            <a:ext cx="12192000" cy="68112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59460" y="5886053"/>
            <a:ext cx="241935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廉洁，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lianjie@shnu.edu.cn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" y="5135560"/>
            <a:ext cx="2926080" cy="6451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3600">
                <a:sym typeface="微软雅黑" panose="020B0503020204020204" pitchFamily="34" charset="-122"/>
              </a:rPr>
              <a:t>自然语言处理</a:t>
            </a:r>
            <a:endParaRPr 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385" y="386715"/>
            <a:ext cx="923798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 based co-occurrence matrix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190" y="1006475"/>
            <a:ext cx="4470400" cy="18561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Char char="•"/>
              <a:tabLst>
                <a:tab pos="499745" algn="l"/>
                <a:tab pos="500380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29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corpus: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75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like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deep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learning.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8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like</a:t>
            </a:r>
            <a:r>
              <a:rPr sz="1855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NLP.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85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enjoy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flying.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11830" y="2934671"/>
          <a:ext cx="6777355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195"/>
                <a:gridCol w="581025"/>
                <a:gridCol w="753110"/>
                <a:gridCol w="753110"/>
                <a:gridCol w="753110"/>
                <a:gridCol w="969010"/>
                <a:gridCol w="619760"/>
                <a:gridCol w="784860"/>
                <a:gridCol w="638175"/>
              </a:tblGrid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counts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like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enjoy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deep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learning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NLP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flying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like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enjoy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deep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learning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NLP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flying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427355"/>
            <a:ext cx="960374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Problems with simple co-occurrence vectors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950" y="1385570"/>
            <a:ext cx="10807065" cy="496824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dirty="0">
                <a:latin typeface="Calibri" panose="020F0502020204030204"/>
                <a:cs typeface="Calibri" panose="020F0502020204030204"/>
              </a:rPr>
              <a:t>The dimensions of the matrix change very often (new words are</a:t>
            </a:r>
            <a:r>
              <a:rPr lang="en-US" sz="2645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dirty="0">
                <a:latin typeface="Calibri" panose="020F0502020204030204"/>
                <a:cs typeface="Calibri" panose="020F0502020204030204"/>
              </a:rPr>
              <a:t>added very frequently and corpus changes in size).</a:t>
            </a:r>
            <a:endParaRPr sz="2645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The matrix is extremely sparse since most words do not co-occur.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The matrix is very high dimensional in general (≈ 106 × 106) 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Quadratic cost to train (i.e. to perform SVD)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Requires the incorporation of some hacks on X to account for the</a:t>
            </a:r>
            <a:r>
              <a:rPr lang="en-US" sz="2645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drastic imbalance in word frequency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Subsequent classification models have sparsity</a:t>
            </a:r>
            <a:r>
              <a:rPr sz="264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issues</a:t>
            </a:r>
            <a:endParaRPr sz="264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285" y="448310"/>
            <a:ext cx="827405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Solution: Low dimensional vectors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4590" y="1805305"/>
            <a:ext cx="10244455" cy="2289175"/>
          </a:xfrm>
          <a:prstGeom prst="rect">
            <a:avLst/>
          </a:prstGeom>
        </p:spPr>
        <p:txBody>
          <a:bodyPr vert="horz" wrap="square" lIns="0" tIns="50426" rIns="0" bIns="0" rtlCol="0">
            <a:spAutoFit/>
          </a:bodyPr>
          <a:lstStyle/>
          <a:p>
            <a:pPr marL="12065" marR="5080" indent="0">
              <a:lnSpc>
                <a:spcPct val="150000"/>
              </a:lnSpc>
              <a:spcBef>
                <a:spcPts val="450"/>
              </a:spcBef>
              <a:buClr>
                <a:srgbClr val="CC0000"/>
              </a:buClr>
              <a:buFont typeface="Times New Roman" panose="02020603050405020304"/>
              <a:buNone/>
              <a:tabLst>
                <a:tab pos="377825" algn="l"/>
                <a:tab pos="3784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• Ignore function words such as "the", "he", "has", etc.</a:t>
            </a:r>
            <a:endParaRPr sz="2295" dirty="0">
              <a:latin typeface="Calibri" panose="020F0502020204030204"/>
              <a:cs typeface="Calibri" panose="020F0502020204030204"/>
            </a:endParaRPr>
          </a:p>
          <a:p>
            <a:pPr marL="12065" marR="5080" indent="0">
              <a:lnSpc>
                <a:spcPct val="150000"/>
              </a:lnSpc>
              <a:spcBef>
                <a:spcPts val="450"/>
              </a:spcBef>
              <a:buClr>
                <a:srgbClr val="CC0000"/>
              </a:buClr>
              <a:buFont typeface="Times New Roman" panose="02020603050405020304"/>
              <a:buNone/>
              <a:tabLst>
                <a:tab pos="377825" algn="l"/>
                <a:tab pos="3784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• Apply a ramp window – i.e. weight the co-occurrence count based</a:t>
            </a:r>
            <a:r>
              <a:rPr lang="en-US" sz="229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dirty="0">
                <a:latin typeface="Calibri" panose="020F0502020204030204"/>
                <a:cs typeface="Calibri" panose="020F0502020204030204"/>
              </a:rPr>
              <a:t>on distance between the words in the document.</a:t>
            </a:r>
            <a:endParaRPr sz="2295" dirty="0">
              <a:latin typeface="Calibri" panose="020F0502020204030204"/>
              <a:cs typeface="Calibri" panose="020F0502020204030204"/>
            </a:endParaRPr>
          </a:p>
          <a:p>
            <a:pPr marL="12065" marR="5080" indent="0">
              <a:lnSpc>
                <a:spcPct val="150000"/>
              </a:lnSpc>
              <a:spcBef>
                <a:spcPts val="450"/>
              </a:spcBef>
              <a:buClr>
                <a:srgbClr val="CC0000"/>
              </a:buClr>
              <a:buFont typeface="Times New Roman" panose="02020603050405020304"/>
              <a:buNone/>
              <a:tabLst>
                <a:tab pos="377825" algn="l"/>
                <a:tab pos="3784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• Use Pearson correlation and set negative counts to 0 instead of</a:t>
            </a:r>
            <a:r>
              <a:rPr lang="en-US" sz="229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dirty="0">
                <a:latin typeface="Calibri" panose="020F0502020204030204"/>
                <a:cs typeface="Calibri" panose="020F0502020204030204"/>
              </a:rPr>
              <a:t>using just raw count.</a:t>
            </a:r>
            <a:endParaRPr sz="2295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460" y="387985"/>
            <a:ext cx="1036828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Interesting syntactic patterns emerge in the vectors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8403" y="1291789"/>
            <a:ext cx="4036359" cy="4043082"/>
          </a:xfrm>
          <a:custGeom>
            <a:avLst/>
            <a:gdLst/>
            <a:ahLst/>
            <a:cxnLst/>
            <a:rect l="l" t="t" r="r" b="b"/>
            <a:pathLst>
              <a:path w="4574540" h="4582160">
                <a:moveTo>
                  <a:pt x="0" y="4582149"/>
                </a:moveTo>
                <a:lnTo>
                  <a:pt x="4574427" y="4582149"/>
                </a:lnTo>
                <a:lnTo>
                  <a:pt x="4574427" y="0"/>
                </a:lnTo>
                <a:lnTo>
                  <a:pt x="0" y="0"/>
                </a:lnTo>
                <a:lnTo>
                  <a:pt x="0" y="4582149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6239537" y="2520504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7335" y="0"/>
                </a:moveTo>
                <a:lnTo>
                  <a:pt x="16698" y="2153"/>
                </a:lnTo>
                <a:lnTo>
                  <a:pt x="8008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8" y="46763"/>
                </a:lnTo>
                <a:lnTo>
                  <a:pt x="16698" y="52636"/>
                </a:lnTo>
                <a:lnTo>
                  <a:pt x="27335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" name="object 5"/>
          <p:cNvSpPr txBox="1"/>
          <p:nvPr/>
        </p:nvSpPr>
        <p:spPr>
          <a:xfrm>
            <a:off x="6300302" y="2465975"/>
            <a:ext cx="274544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TAKE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34259" y="4293689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335" y="0"/>
                </a:moveTo>
                <a:lnTo>
                  <a:pt x="16698" y="2153"/>
                </a:lnTo>
                <a:lnTo>
                  <a:pt x="8008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8" y="46763"/>
                </a:lnTo>
                <a:lnTo>
                  <a:pt x="16698" y="52636"/>
                </a:lnTo>
                <a:lnTo>
                  <a:pt x="27335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7" name="object 7"/>
          <p:cNvSpPr txBox="1"/>
          <p:nvPr/>
        </p:nvSpPr>
        <p:spPr>
          <a:xfrm>
            <a:off x="4495020" y="4239530"/>
            <a:ext cx="322729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SHOW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5678" y="2830363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6092006" y="274685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0" name="object 10"/>
          <p:cNvSpPr txBox="1"/>
          <p:nvPr/>
        </p:nvSpPr>
        <p:spPr>
          <a:xfrm>
            <a:off x="6153154" y="2692171"/>
            <a:ext cx="389964" cy="294005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118110" marR="5080" indent="-106045">
              <a:lnSpc>
                <a:spcPct val="73000"/>
              </a:lnSpc>
              <a:spcBef>
                <a:spcPts val="38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TAKING  TOOK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82926" y="2706136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2" name="object 12"/>
          <p:cNvSpPr txBox="1"/>
          <p:nvPr/>
        </p:nvSpPr>
        <p:spPr>
          <a:xfrm>
            <a:off x="5744091" y="2651403"/>
            <a:ext cx="344581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TAKEN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82394" y="2578478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7336" y="0"/>
                </a:moveTo>
                <a:lnTo>
                  <a:pt x="16699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9" y="52636"/>
                </a:lnTo>
                <a:lnTo>
                  <a:pt x="27336" y="54790"/>
                </a:lnTo>
                <a:lnTo>
                  <a:pt x="37974" y="52636"/>
                </a:lnTo>
                <a:lnTo>
                  <a:pt x="46663" y="46763"/>
                </a:lnTo>
                <a:lnTo>
                  <a:pt x="52524" y="38055"/>
                </a:lnTo>
                <a:lnTo>
                  <a:pt x="54673" y="27395"/>
                </a:lnTo>
                <a:lnTo>
                  <a:pt x="52524" y="16734"/>
                </a:lnTo>
                <a:lnTo>
                  <a:pt x="46663" y="8026"/>
                </a:lnTo>
                <a:lnTo>
                  <a:pt x="37974" y="2153"/>
                </a:lnTo>
                <a:lnTo>
                  <a:pt x="27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4" name="object 14"/>
          <p:cNvSpPr txBox="1"/>
          <p:nvPr/>
        </p:nvSpPr>
        <p:spPr>
          <a:xfrm>
            <a:off x="4443382" y="2523735"/>
            <a:ext cx="344581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SPEAK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16719" y="3875881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335" y="0"/>
                </a:moveTo>
                <a:lnTo>
                  <a:pt x="16698" y="2153"/>
                </a:lnTo>
                <a:lnTo>
                  <a:pt x="8008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8" y="46763"/>
                </a:lnTo>
                <a:lnTo>
                  <a:pt x="16698" y="52636"/>
                </a:lnTo>
                <a:lnTo>
                  <a:pt x="27335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5084558" y="1391024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7336" y="0"/>
                </a:move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4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4" y="2153"/>
                </a:lnTo>
                <a:lnTo>
                  <a:pt x="27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7" name="object 17"/>
          <p:cNvSpPr/>
          <p:nvPr/>
        </p:nvSpPr>
        <p:spPr>
          <a:xfrm>
            <a:off x="4176101" y="2706754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8" name="object 18"/>
          <p:cNvSpPr txBox="1"/>
          <p:nvPr/>
        </p:nvSpPr>
        <p:spPr>
          <a:xfrm>
            <a:off x="4237251" y="2652003"/>
            <a:ext cx="516031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SPEAKING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0905" y="4598548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336" y="0"/>
                </a:moveTo>
                <a:lnTo>
                  <a:pt x="16699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9" y="52636"/>
                </a:lnTo>
                <a:lnTo>
                  <a:pt x="27336" y="54790"/>
                </a:lnTo>
                <a:lnTo>
                  <a:pt x="37974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4" y="2153"/>
                </a:lnTo>
                <a:lnTo>
                  <a:pt x="27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0" name="object 20"/>
          <p:cNvSpPr txBox="1"/>
          <p:nvPr/>
        </p:nvSpPr>
        <p:spPr>
          <a:xfrm>
            <a:off x="6541556" y="4543752"/>
            <a:ext cx="333935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GROW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65870" y="5252699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2" name="object 22"/>
          <p:cNvSpPr txBox="1"/>
          <p:nvPr/>
        </p:nvSpPr>
        <p:spPr>
          <a:xfrm>
            <a:off x="6027021" y="5197990"/>
            <a:ext cx="505385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GROWING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63811" y="2990288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335" y="0"/>
                </a:moveTo>
                <a:lnTo>
                  <a:pt x="16698" y="2153"/>
                </a:lnTo>
                <a:lnTo>
                  <a:pt x="8008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8" y="46763"/>
                </a:lnTo>
                <a:lnTo>
                  <a:pt x="16698" y="52636"/>
                </a:lnTo>
                <a:lnTo>
                  <a:pt x="27335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4" name="object 24"/>
          <p:cNvSpPr/>
          <p:nvPr/>
        </p:nvSpPr>
        <p:spPr>
          <a:xfrm>
            <a:off x="4251652" y="3758285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54692" y="0"/>
                </a:lnTo>
                <a:lnTo>
                  <a:pt x="54692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5" name="object 25"/>
          <p:cNvSpPr txBox="1"/>
          <p:nvPr/>
        </p:nvSpPr>
        <p:spPr>
          <a:xfrm>
            <a:off x="4312858" y="3703609"/>
            <a:ext cx="392765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SHOWN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60817" y="4013403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7" name="object 27"/>
          <p:cNvSpPr txBox="1"/>
          <p:nvPr/>
        </p:nvSpPr>
        <p:spPr>
          <a:xfrm>
            <a:off x="4721965" y="3715167"/>
            <a:ext cx="500343" cy="371475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2700" marR="5080" indent="48895">
              <a:lnSpc>
                <a:spcPct val="157000"/>
              </a:lnSpc>
              <a:spcBef>
                <a:spcPts val="95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SHOWED  SHOWING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03554" y="383390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9" name="object 29"/>
          <p:cNvSpPr/>
          <p:nvPr/>
        </p:nvSpPr>
        <p:spPr>
          <a:xfrm>
            <a:off x="7440945" y="405683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0" name="object 30"/>
          <p:cNvSpPr txBox="1"/>
          <p:nvPr/>
        </p:nvSpPr>
        <p:spPr>
          <a:xfrm>
            <a:off x="7502083" y="4002100"/>
            <a:ext cx="382121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EATING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7501" y="1476201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2" name="object 32"/>
          <p:cNvSpPr txBox="1"/>
          <p:nvPr/>
        </p:nvSpPr>
        <p:spPr>
          <a:xfrm>
            <a:off x="3983355" y="2546303"/>
            <a:ext cx="355226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SPOKE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1600" y="2600469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4" name="object 34"/>
          <p:cNvSpPr txBox="1"/>
          <p:nvPr/>
        </p:nvSpPr>
        <p:spPr>
          <a:xfrm>
            <a:off x="4638661" y="1335690"/>
            <a:ext cx="948578" cy="213360"/>
          </a:xfrm>
          <a:prstGeom prst="rect">
            <a:avLst/>
          </a:prstGeom>
        </p:spPr>
        <p:txBody>
          <a:bodyPr vert="horz" wrap="square" lIns="0" tIns="40901" rIns="0" bIns="0" rtlCol="0">
            <a:spAutoFit/>
          </a:bodyPr>
          <a:lstStyle/>
          <a:p>
            <a:pPr marL="12700" marR="5080" indent="574675">
              <a:lnSpc>
                <a:spcPct val="75000"/>
              </a:lnSpc>
              <a:spcBef>
                <a:spcPts val="36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CHOOSE  </a:t>
            </a:r>
            <a:r>
              <a:rPr sz="750" spc="-120" dirty="0">
                <a:latin typeface="Arial" panose="020B0604020202020204"/>
                <a:cs typeface="Arial" panose="020B0604020202020204"/>
              </a:rPr>
              <a:t>CHOS</a:t>
            </a:r>
            <a:r>
              <a:rPr sz="1125" spc="-179" baseline="7000" dirty="0">
                <a:latin typeface="Arial" panose="020B0604020202020204"/>
                <a:cs typeface="Arial" panose="020B0604020202020204"/>
              </a:rPr>
              <a:t>C</a:t>
            </a:r>
            <a:r>
              <a:rPr sz="750" spc="-120" dirty="0">
                <a:latin typeface="Arial" panose="020B0604020202020204"/>
                <a:cs typeface="Arial" panose="020B0604020202020204"/>
              </a:rPr>
              <a:t>E</a:t>
            </a:r>
            <a:r>
              <a:rPr sz="1125" spc="-179" baseline="7000" dirty="0">
                <a:latin typeface="Arial" panose="020B0604020202020204"/>
                <a:cs typeface="Arial" panose="020B0604020202020204"/>
              </a:rPr>
              <a:t>H</a:t>
            </a:r>
            <a:r>
              <a:rPr sz="750" spc="-120" dirty="0">
                <a:latin typeface="Arial" panose="020B0604020202020204"/>
                <a:cs typeface="Arial" panose="020B0604020202020204"/>
              </a:rPr>
              <a:t>N</a:t>
            </a:r>
            <a:r>
              <a:rPr sz="1125" spc="-179" baseline="7000" dirty="0">
                <a:latin typeface="Arial" panose="020B0604020202020204"/>
                <a:cs typeface="Arial" panose="020B0604020202020204"/>
              </a:rPr>
              <a:t>OSE</a:t>
            </a:r>
            <a:endParaRPr sz="1125" baseline="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39200" y="1466991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6" name="object 36"/>
          <p:cNvSpPr/>
          <p:nvPr/>
        </p:nvSpPr>
        <p:spPr>
          <a:xfrm>
            <a:off x="6257573" y="4539476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7" name="object 37"/>
          <p:cNvSpPr txBox="1"/>
          <p:nvPr/>
        </p:nvSpPr>
        <p:spPr>
          <a:xfrm>
            <a:off x="6318769" y="4484751"/>
            <a:ext cx="403412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GROWN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91568" y="4712823"/>
            <a:ext cx="322729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GREW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30085" y="476747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0" name="object 40"/>
          <p:cNvSpPr/>
          <p:nvPr/>
        </p:nvSpPr>
        <p:spPr>
          <a:xfrm>
            <a:off x="4078556" y="264836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54692" y="0"/>
                </a:lnTo>
                <a:lnTo>
                  <a:pt x="54692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1" name="object 41"/>
          <p:cNvSpPr txBox="1"/>
          <p:nvPr/>
        </p:nvSpPr>
        <p:spPr>
          <a:xfrm>
            <a:off x="4139748" y="2593641"/>
            <a:ext cx="424703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SPOKEN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29501" y="301176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3" name="object 43"/>
          <p:cNvSpPr/>
          <p:nvPr/>
        </p:nvSpPr>
        <p:spPr>
          <a:xfrm>
            <a:off x="7529680" y="3047797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4" name="object 44"/>
          <p:cNvSpPr txBox="1"/>
          <p:nvPr/>
        </p:nvSpPr>
        <p:spPr>
          <a:xfrm>
            <a:off x="7590826" y="2993054"/>
            <a:ext cx="558613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THROWING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61862" y="1907786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7336" y="0"/>
                </a:moveTo>
                <a:lnTo>
                  <a:pt x="16699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9" y="52636"/>
                </a:lnTo>
                <a:lnTo>
                  <a:pt x="27336" y="54790"/>
                </a:lnTo>
                <a:lnTo>
                  <a:pt x="37974" y="52636"/>
                </a:lnTo>
                <a:lnTo>
                  <a:pt x="46663" y="46763"/>
                </a:lnTo>
                <a:lnTo>
                  <a:pt x="52524" y="38055"/>
                </a:lnTo>
                <a:lnTo>
                  <a:pt x="54673" y="27395"/>
                </a:lnTo>
                <a:lnTo>
                  <a:pt x="52524" y="16734"/>
                </a:lnTo>
                <a:lnTo>
                  <a:pt x="46663" y="8026"/>
                </a:lnTo>
                <a:lnTo>
                  <a:pt x="37974" y="2153"/>
                </a:lnTo>
                <a:lnTo>
                  <a:pt x="27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6" name="object 46"/>
          <p:cNvSpPr txBox="1"/>
          <p:nvPr/>
        </p:nvSpPr>
        <p:spPr>
          <a:xfrm>
            <a:off x="7713068" y="3925240"/>
            <a:ext cx="210110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ATE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51843" y="3979834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8" name="object 48"/>
          <p:cNvSpPr txBox="1"/>
          <p:nvPr/>
        </p:nvSpPr>
        <p:spPr>
          <a:xfrm>
            <a:off x="7368297" y="2965894"/>
            <a:ext cx="934571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125" spc="-232" baseline="7000" dirty="0">
                <a:latin typeface="Arial" panose="020B0604020202020204"/>
                <a:cs typeface="Arial" panose="020B0604020202020204"/>
              </a:rPr>
              <a:t>THROW</a:t>
            </a:r>
            <a:r>
              <a:rPr sz="1125" spc="-232" baseline="20000" dirty="0">
                <a:latin typeface="Arial" panose="020B0604020202020204"/>
                <a:cs typeface="Arial" panose="020B0604020202020204"/>
              </a:rPr>
              <a:t>T</a:t>
            </a:r>
            <a:r>
              <a:rPr sz="1125" spc="-232" baseline="7000" dirty="0">
                <a:latin typeface="Arial" panose="020B0604020202020204"/>
                <a:cs typeface="Arial" panose="020B0604020202020204"/>
              </a:rPr>
              <a:t>N</a:t>
            </a:r>
            <a:r>
              <a:rPr sz="1125" spc="-232" baseline="20000" dirty="0">
                <a:latin typeface="Arial" panose="020B0604020202020204"/>
                <a:cs typeface="Arial" panose="020B0604020202020204"/>
              </a:rPr>
              <a:t>HR</a:t>
            </a:r>
            <a:r>
              <a:rPr sz="750" spc="-155" dirty="0">
                <a:latin typeface="Arial" panose="020B0604020202020204"/>
                <a:cs typeface="Arial" panose="020B0604020202020204"/>
              </a:rPr>
              <a:t>T</a:t>
            </a:r>
            <a:r>
              <a:rPr sz="1125" spc="-232" baseline="20000" dirty="0">
                <a:latin typeface="Arial" panose="020B0604020202020204"/>
                <a:cs typeface="Arial" panose="020B0604020202020204"/>
              </a:rPr>
              <a:t>O</a:t>
            </a:r>
            <a:r>
              <a:rPr sz="750" spc="-155" dirty="0">
                <a:latin typeface="Arial" panose="020B0604020202020204"/>
                <a:cs typeface="Arial" panose="020B0604020202020204"/>
              </a:rPr>
              <a:t>H</a:t>
            </a:r>
            <a:r>
              <a:rPr sz="1125" spc="-232" baseline="20000" dirty="0">
                <a:latin typeface="Arial" panose="020B0604020202020204"/>
                <a:cs typeface="Arial" panose="020B0604020202020204"/>
              </a:rPr>
              <a:t>W</a:t>
            </a:r>
            <a:r>
              <a:rPr sz="750" spc="-155" dirty="0">
                <a:latin typeface="Arial" panose="020B0604020202020204"/>
                <a:cs typeface="Arial" panose="020B0604020202020204"/>
              </a:rPr>
              <a:t>REW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43342" y="3020276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0" name="object 50"/>
          <p:cNvSpPr/>
          <p:nvPr/>
        </p:nvSpPr>
        <p:spPr>
          <a:xfrm>
            <a:off x="7479993" y="1808199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1" name="object 51"/>
          <p:cNvSpPr/>
          <p:nvPr/>
        </p:nvSpPr>
        <p:spPr>
          <a:xfrm>
            <a:off x="7382731" y="2148794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2" name="object 52"/>
          <p:cNvSpPr/>
          <p:nvPr/>
        </p:nvSpPr>
        <p:spPr>
          <a:xfrm>
            <a:off x="5194371" y="1325622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771"/>
                </a:moveTo>
                <a:lnTo>
                  <a:pt x="54691" y="54771"/>
                </a:lnTo>
                <a:lnTo>
                  <a:pt x="54691" y="0"/>
                </a:lnTo>
                <a:lnTo>
                  <a:pt x="0" y="0"/>
                </a:lnTo>
                <a:lnTo>
                  <a:pt x="0" y="54771"/>
                </a:lnTo>
                <a:close/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3" name="object 53"/>
          <p:cNvSpPr txBox="1"/>
          <p:nvPr/>
        </p:nvSpPr>
        <p:spPr>
          <a:xfrm>
            <a:off x="5255531" y="1270910"/>
            <a:ext cx="547968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CHOOSING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23060" y="1753450"/>
            <a:ext cx="626969" cy="514985"/>
          </a:xfrm>
          <a:prstGeom prst="rect">
            <a:avLst/>
          </a:prstGeom>
        </p:spPr>
        <p:txBody>
          <a:bodyPr vert="horz" wrap="square" lIns="0" tIns="28014" rIns="0" bIns="0" rtlCol="0">
            <a:spAutoFit/>
          </a:bodyPr>
          <a:lstStyle/>
          <a:p>
            <a:pPr marL="12700" marR="5080" indent="247015">
              <a:lnSpc>
                <a:spcPts val="890"/>
              </a:lnSpc>
              <a:spcBef>
                <a:spcPts val="25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STOLEN  STEAL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290830">
              <a:lnSpc>
                <a:spcPts val="900"/>
              </a:lnSpc>
            </a:pPr>
            <a:r>
              <a:rPr sz="750" spc="5" dirty="0">
                <a:latin typeface="Arial" panose="020B0604020202020204"/>
                <a:cs typeface="Arial" panose="020B0604020202020204"/>
              </a:rPr>
              <a:t>STOLE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49225">
              <a:lnSpc>
                <a:spcPct val="100000"/>
              </a:lnSpc>
              <a:spcBef>
                <a:spcPts val="220"/>
              </a:spcBef>
            </a:pPr>
            <a:r>
              <a:rPr sz="750" spc="5" dirty="0">
                <a:latin typeface="Arial" panose="020B0604020202020204"/>
                <a:cs typeface="Arial" panose="020B0604020202020204"/>
              </a:rPr>
              <a:t>STEALING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08219" y="2009741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672" y="27395"/>
                </a:moveTo>
                <a:lnTo>
                  <a:pt x="52523" y="16734"/>
                </a:lnTo>
                <a:lnTo>
                  <a:pt x="46663" y="8026"/>
                </a:lnTo>
                <a:lnTo>
                  <a:pt x="37973" y="2153"/>
                </a:lnTo>
                <a:lnTo>
                  <a:pt x="27336" y="0"/>
                </a:lnTo>
                <a:lnTo>
                  <a:pt x="16698" y="2153"/>
                </a:lnTo>
                <a:lnTo>
                  <a:pt x="8009" y="8026"/>
                </a:lnTo>
                <a:lnTo>
                  <a:pt x="2149" y="16734"/>
                </a:lnTo>
                <a:lnTo>
                  <a:pt x="0" y="27395"/>
                </a:lnTo>
                <a:lnTo>
                  <a:pt x="2149" y="38055"/>
                </a:lnTo>
                <a:lnTo>
                  <a:pt x="8009" y="46763"/>
                </a:lnTo>
                <a:lnTo>
                  <a:pt x="16698" y="52636"/>
                </a:lnTo>
                <a:lnTo>
                  <a:pt x="27336" y="54790"/>
                </a:lnTo>
                <a:lnTo>
                  <a:pt x="37973" y="52636"/>
                </a:lnTo>
                <a:lnTo>
                  <a:pt x="46663" y="46763"/>
                </a:lnTo>
                <a:lnTo>
                  <a:pt x="52523" y="38055"/>
                </a:lnTo>
                <a:lnTo>
                  <a:pt x="54672" y="27395"/>
                </a:lnTo>
              </a:path>
            </a:pathLst>
          </a:custGeom>
          <a:ln w="8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6" name="object 56"/>
          <p:cNvSpPr/>
          <p:nvPr/>
        </p:nvSpPr>
        <p:spPr>
          <a:xfrm>
            <a:off x="7129724" y="3857906"/>
            <a:ext cx="48745" cy="48745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54691" y="0"/>
                </a:lnTo>
                <a:lnTo>
                  <a:pt x="54691" y="54771"/>
                </a:lnTo>
                <a:lnTo>
                  <a:pt x="0" y="54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7" name="object 57"/>
          <p:cNvSpPr txBox="1"/>
          <p:nvPr/>
        </p:nvSpPr>
        <p:spPr>
          <a:xfrm>
            <a:off x="7168505" y="3803171"/>
            <a:ext cx="442632" cy="1270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750" spc="-5" dirty="0">
                <a:latin typeface="Arial" panose="020B0604020202020204"/>
                <a:cs typeface="Arial" panose="020B0604020202020204"/>
              </a:rPr>
              <a:t>EATEN</a:t>
            </a:r>
            <a:r>
              <a:rPr sz="1125" spc="-7" baseline="-10000" dirty="0">
                <a:latin typeface="Arial" panose="020B0604020202020204"/>
                <a:cs typeface="Arial" panose="020B0604020202020204"/>
              </a:rPr>
              <a:t>T</a:t>
            </a:r>
            <a:endParaRPr sz="1125" baseline="-10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12010" y="5554345"/>
            <a:ext cx="9193530" cy="561340"/>
          </a:xfrm>
          <a:prstGeom prst="rect">
            <a:avLst/>
          </a:prstGeom>
        </p:spPr>
        <p:txBody>
          <a:bodyPr vert="horz" wrap="square" lIns="0" tIns="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COALS </a:t>
            </a:r>
            <a:r>
              <a:rPr sz="1675" spc="10" dirty="0">
                <a:latin typeface="Calibri" panose="020F0502020204030204"/>
                <a:cs typeface="Calibri" panose="020F0502020204030204"/>
              </a:rPr>
              <a:t>model</a:t>
            </a:r>
            <a:r>
              <a:rPr sz="16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from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300"/>
              </a:lnSpc>
              <a:spcBef>
                <a:spcPts val="60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An Improved </a:t>
            </a:r>
            <a:r>
              <a:rPr sz="1675" spc="10" dirty="0">
                <a:latin typeface="Calibri" panose="020F0502020204030204"/>
                <a:cs typeface="Calibri" panose="020F0502020204030204"/>
              </a:rPr>
              <a:t>Model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of </a:t>
            </a:r>
            <a:r>
              <a:rPr sz="1675" dirty="0">
                <a:latin typeface="Calibri" panose="020F0502020204030204"/>
                <a:cs typeface="Calibri" panose="020F0502020204030204"/>
              </a:rPr>
              <a:t>Semantic Similarity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Based on 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Lexical </a:t>
            </a:r>
            <a:r>
              <a:rPr sz="1675" dirty="0">
                <a:latin typeface="Calibri" panose="020F0502020204030204"/>
                <a:cs typeface="Calibri" panose="020F0502020204030204"/>
              </a:rPr>
              <a:t>Co-Occurrence  Rohde et al. ms.,</a:t>
            </a:r>
            <a:r>
              <a:rPr sz="1675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2005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92034" y="1219776"/>
            <a:ext cx="4014507" cy="4016749"/>
          </a:xfrm>
          <a:custGeom>
            <a:avLst/>
            <a:gdLst/>
            <a:ahLst/>
            <a:cxnLst/>
            <a:rect l="l" t="t" r="r" b="b"/>
            <a:pathLst>
              <a:path w="4549775" h="4552315">
                <a:moveTo>
                  <a:pt x="0" y="4552004"/>
                </a:moveTo>
                <a:lnTo>
                  <a:pt x="4549532" y="4552004"/>
                </a:lnTo>
                <a:lnTo>
                  <a:pt x="4549532" y="0"/>
                </a:lnTo>
                <a:lnTo>
                  <a:pt x="0" y="0"/>
                </a:lnTo>
                <a:lnTo>
                  <a:pt x="0" y="4552004"/>
                </a:lnTo>
                <a:close/>
              </a:path>
            </a:pathLst>
          </a:custGeom>
          <a:ln w="8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4011853" y="2108918"/>
            <a:ext cx="386603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dirty="0">
                <a:latin typeface="Arial" panose="020B0604020202020204"/>
                <a:cs typeface="Arial" panose="020B0604020202020204"/>
              </a:rPr>
              <a:t>DRIVE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29843" y="2170298"/>
            <a:ext cx="66995" cy="670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6" name="object 6"/>
          <p:cNvSpPr txBox="1"/>
          <p:nvPr/>
        </p:nvSpPr>
        <p:spPr>
          <a:xfrm>
            <a:off x="5181874" y="4279248"/>
            <a:ext cx="419660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dirty="0">
                <a:latin typeface="Arial" panose="020B0604020202020204"/>
                <a:cs typeface="Arial" panose="020B0604020202020204"/>
              </a:rPr>
              <a:t>LEARN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0464" y="4340381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8" name="object 8"/>
          <p:cNvSpPr/>
          <p:nvPr/>
        </p:nvSpPr>
        <p:spPr>
          <a:xfrm>
            <a:off x="6908524" y="3375121"/>
            <a:ext cx="59543" cy="59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9" name="object 9"/>
          <p:cNvSpPr txBox="1"/>
          <p:nvPr/>
        </p:nvSpPr>
        <p:spPr>
          <a:xfrm>
            <a:off x="4090611" y="2975917"/>
            <a:ext cx="419660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dirty="0">
                <a:latin typeface="Arial" panose="020B0604020202020204"/>
                <a:cs typeface="Arial" panose="020B0604020202020204"/>
              </a:rPr>
              <a:t>CLEAN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8634" y="3036754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5085055" y="1261374"/>
            <a:ext cx="59543" cy="59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2" name="object 12"/>
          <p:cNvSpPr txBox="1"/>
          <p:nvPr/>
        </p:nvSpPr>
        <p:spPr>
          <a:xfrm>
            <a:off x="5163133" y="1196663"/>
            <a:ext cx="472888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dirty="0">
                <a:latin typeface="Arial" panose="020B0604020202020204"/>
                <a:cs typeface="Arial" panose="020B0604020202020204"/>
              </a:rPr>
              <a:t>DRIVER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07810" y="2288952"/>
            <a:ext cx="59544" cy="59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4" name="object 14"/>
          <p:cNvSpPr txBox="1"/>
          <p:nvPr/>
        </p:nvSpPr>
        <p:spPr>
          <a:xfrm>
            <a:off x="5929475" y="4230105"/>
            <a:ext cx="426383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TEACH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7861" y="4290805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6470666" y="3069777"/>
            <a:ext cx="59543" cy="59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7" name="object 17"/>
          <p:cNvSpPr txBox="1"/>
          <p:nvPr/>
        </p:nvSpPr>
        <p:spPr>
          <a:xfrm>
            <a:off x="6548978" y="3004594"/>
            <a:ext cx="592231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TEACHER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3486" y="5070112"/>
            <a:ext cx="413497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TREAT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2029" y="5131345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0" name="object 20"/>
          <p:cNvSpPr txBox="1"/>
          <p:nvPr/>
        </p:nvSpPr>
        <p:spPr>
          <a:xfrm>
            <a:off x="6441727" y="5020501"/>
            <a:ext cx="346822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PRAY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60007" y="5081769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2" name="object 22"/>
          <p:cNvSpPr/>
          <p:nvPr/>
        </p:nvSpPr>
        <p:spPr>
          <a:xfrm>
            <a:off x="7569250" y="3796518"/>
            <a:ext cx="59543" cy="59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3" name="object 23"/>
          <p:cNvSpPr txBox="1"/>
          <p:nvPr/>
        </p:nvSpPr>
        <p:spPr>
          <a:xfrm>
            <a:off x="7647303" y="3731564"/>
            <a:ext cx="452718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PRIEST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40149" y="4432293"/>
            <a:ext cx="452718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MARRY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58291" y="4493616"/>
            <a:ext cx="6699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6" name="object 26"/>
          <p:cNvSpPr txBox="1"/>
          <p:nvPr/>
        </p:nvSpPr>
        <p:spPr>
          <a:xfrm>
            <a:off x="4792552" y="3634953"/>
            <a:ext cx="346822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SWIM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11007" y="3695891"/>
            <a:ext cx="66995" cy="67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8" name="object 28"/>
          <p:cNvSpPr/>
          <p:nvPr/>
        </p:nvSpPr>
        <p:spPr>
          <a:xfrm>
            <a:off x="7804498" y="3554271"/>
            <a:ext cx="59544" cy="59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29" name="object 29"/>
          <p:cNvSpPr txBox="1"/>
          <p:nvPr/>
        </p:nvSpPr>
        <p:spPr>
          <a:xfrm>
            <a:off x="6986057" y="3274399"/>
            <a:ext cx="1283634" cy="520700"/>
          </a:xfrm>
          <a:prstGeom prst="rect">
            <a:avLst/>
          </a:prstGeom>
        </p:spPr>
        <p:txBody>
          <a:bodyPr vert="horz" wrap="square" lIns="0" tIns="487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925" dirty="0">
                <a:latin typeface="Arial" panose="020B0604020202020204"/>
                <a:cs typeface="Arial" panose="020B0604020202020204"/>
              </a:rPr>
              <a:t>DOCTOR</a:t>
            </a:r>
            <a:endParaRPr sz="925">
              <a:latin typeface="Arial" panose="020B0604020202020204"/>
              <a:cs typeface="Arial" panose="020B0604020202020204"/>
            </a:endParaRPr>
          </a:p>
          <a:p>
            <a:pPr marL="1029335">
              <a:lnSpc>
                <a:spcPct val="100000"/>
              </a:lnSpc>
              <a:spcBef>
                <a:spcPts val="34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BRIDE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46973" y="2073746"/>
            <a:ext cx="59543" cy="59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1" name="object 31"/>
          <p:cNvSpPr txBox="1"/>
          <p:nvPr/>
        </p:nvSpPr>
        <p:spPr>
          <a:xfrm>
            <a:off x="6585699" y="1937795"/>
            <a:ext cx="1071282" cy="444500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2700" marR="5080" indent="610870">
              <a:lnSpc>
                <a:spcPct val="152000"/>
              </a:lnSpc>
              <a:spcBef>
                <a:spcPts val="95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JANITOR  STUDENT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32096" y="2165012"/>
            <a:ext cx="59543" cy="59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3" name="object 33"/>
          <p:cNvSpPr txBox="1"/>
          <p:nvPr/>
        </p:nvSpPr>
        <p:spPr>
          <a:xfrm>
            <a:off x="5710759" y="2100562"/>
            <a:ext cx="611841" cy="1549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5" spc="5" dirty="0">
                <a:latin typeface="Arial" panose="020B0604020202020204"/>
                <a:cs typeface="Arial" panose="020B0604020202020204"/>
              </a:rPr>
              <a:t>SWIMMER</a:t>
            </a:r>
            <a:endParaRPr sz="9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2"/>
          <p:cNvSpPr txBox="1">
            <a:spLocks noGrp="1"/>
          </p:cNvSpPr>
          <p:nvPr>
            <p:ph type="title"/>
          </p:nvPr>
        </p:nvSpPr>
        <p:spPr>
          <a:xfrm>
            <a:off x="632460" y="387985"/>
            <a:ext cx="1036828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Interesting syntactic patterns emerge in the vectors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12010" y="5554345"/>
            <a:ext cx="9193530" cy="561340"/>
          </a:xfrm>
          <a:prstGeom prst="rect">
            <a:avLst/>
          </a:prstGeom>
        </p:spPr>
        <p:txBody>
          <a:bodyPr vert="horz" wrap="square" lIns="0" tIns="1120" rIns="0" bIns="0" rtlCol="0">
            <a:spAutoFit/>
          </a:bodyPr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COALS </a:t>
            </a:r>
            <a:r>
              <a:rPr sz="1675" spc="10" dirty="0">
                <a:latin typeface="Calibri" panose="020F0502020204030204"/>
                <a:cs typeface="Calibri" panose="020F0502020204030204"/>
              </a:rPr>
              <a:t>model</a:t>
            </a:r>
            <a:r>
              <a:rPr sz="16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from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300"/>
              </a:lnSpc>
              <a:spcBef>
                <a:spcPts val="60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An Improved </a:t>
            </a:r>
            <a:r>
              <a:rPr sz="1675" spc="10" dirty="0">
                <a:latin typeface="Calibri" panose="020F0502020204030204"/>
                <a:cs typeface="Calibri" panose="020F0502020204030204"/>
              </a:rPr>
              <a:t>Model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of </a:t>
            </a:r>
            <a:r>
              <a:rPr sz="1675" dirty="0">
                <a:latin typeface="Calibri" panose="020F0502020204030204"/>
                <a:cs typeface="Calibri" panose="020F0502020204030204"/>
              </a:rPr>
              <a:t>Semantic Similarity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Based on 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Lexical </a:t>
            </a:r>
            <a:r>
              <a:rPr sz="1675" dirty="0">
                <a:latin typeface="Calibri" panose="020F0502020204030204"/>
                <a:cs typeface="Calibri" panose="020F0502020204030204"/>
              </a:rPr>
              <a:t>Co-Occurrence  Rohde et al. ms.,</a:t>
            </a:r>
            <a:r>
              <a:rPr sz="1675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2005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2"/>
          <p:cNvSpPr/>
          <p:nvPr/>
        </p:nvSpPr>
        <p:spPr>
          <a:xfrm>
            <a:off x="863600" y="1208405"/>
            <a:ext cx="10600055" cy="3698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220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205" spc="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205" u="sng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u="sng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Distributional semantics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: 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word’s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meaning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given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equen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appea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e-by</a:t>
            </a:r>
            <a:endParaRPr lang="en-US" altLang="en-US" sz="2205" dirty="0"/>
          </a:p>
          <a:p>
            <a:pPr indent="497205" algn="l" rtl="0" eaLnBrk="0">
              <a:lnSpc>
                <a:spcPts val="2810"/>
              </a:lnSpc>
              <a:spcBef>
                <a:spcPts val="1075"/>
              </a:spcBef>
            </a:pPr>
            <a:r>
              <a:rPr sz="1855" spc="1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“You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shall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know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word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</a:t>
            </a:r>
            <a:r>
              <a:rPr sz="1855" i="1" spc="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pany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it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i="1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keeps”</a:t>
            </a:r>
            <a:r>
              <a:rPr sz="1855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J.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R.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Firth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1957: 11)</a:t>
            </a:r>
            <a:endParaRPr lang="en-US" altLang="en-US" sz="1855" dirty="0"/>
          </a:p>
          <a:p>
            <a:pPr indent="497205" algn="l" rtl="0" eaLnBrk="0">
              <a:lnSpc>
                <a:spcPts val="2810"/>
              </a:lnSpc>
              <a:spcBef>
                <a:spcPts val="1290"/>
              </a:spcBef>
            </a:pPr>
            <a:r>
              <a:rPr sz="1855" spc="2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185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 of the </a:t>
            </a:r>
            <a:r>
              <a:rPr sz="185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ost successfu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deas of </a:t>
            </a:r>
            <a:r>
              <a:rPr sz="185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odern stat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ca</a:t>
            </a:r>
            <a:r>
              <a:rPr sz="185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55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LP!</a:t>
            </a:r>
            <a:endParaRPr lang="en-US" altLang="en-US" sz="1855" dirty="0"/>
          </a:p>
          <a:p>
            <a:pPr marL="366395" indent="-353695" algn="l" rtl="0" eaLnBrk="0">
              <a:lnSpc>
                <a:spcPct val="113000"/>
              </a:lnSpc>
              <a:spcBef>
                <a:spcPts val="1525"/>
              </a:spcBef>
            </a:pPr>
            <a:r>
              <a:rPr sz="2205" spc="3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</a:t>
            </a:r>
            <a:r>
              <a:rPr sz="2205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i="1" spc="5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appea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b="1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xt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ords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appea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fi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xed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ze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ow).</a:t>
            </a:r>
            <a:endParaRPr lang="en-US" altLang="en-US" sz="2205" dirty="0"/>
          </a:p>
          <a:p>
            <a:pPr algn="l" rtl="0" eaLnBrk="0">
              <a:lnSpc>
                <a:spcPct val="104000"/>
              </a:lnSpc>
            </a:pPr>
            <a:endParaRPr lang="en-US" altLang="en-US" sz="970" dirty="0"/>
          </a:p>
          <a:p>
            <a:pPr indent="12700" algn="l" rtl="0" eaLnBrk="0">
              <a:lnSpc>
                <a:spcPts val="3480"/>
              </a:lnSpc>
              <a:spcBef>
                <a:spcPts val="5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xts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</a:t>
            </a:r>
            <a:r>
              <a:rPr sz="2205" b="1" i="1" spc="3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a 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</a:t>
            </a:r>
            <a:r>
              <a:rPr sz="220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i="1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endParaRPr lang="en-US" altLang="en-US" sz="2205" b="1" i="1" spc="0" dirty="0">
              <a:solidFill>
                <a:srgbClr val="FF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2169795" y="4911725"/>
            <a:ext cx="7579360" cy="883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175" dirty="0"/>
          </a:p>
          <a:p>
            <a:pPr marL="805180" indent="-480695" algn="l" rtl="0" eaLnBrk="0">
              <a:lnSpc>
                <a:spcPct val="129000"/>
              </a:lnSpc>
              <a:spcBef>
                <a:spcPts val="0"/>
              </a:spcBef>
            </a:pP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…government</a:t>
            </a:r>
            <a:r>
              <a:rPr lang="en-US"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debt</a:t>
            </a:r>
            <a:r>
              <a:rPr lang="en-US"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probl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ems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turning</a:t>
            </a:r>
            <a:r>
              <a:rPr sz="1325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into</a:t>
            </a:r>
            <a:r>
              <a:rPr sz="1325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-19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banking</a:t>
            </a:r>
            <a:r>
              <a:rPr lang="en-US" sz="1325" i="1" spc="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crises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happened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2009…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ay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lang="en-US"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en-US"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</a:t>
            </a:r>
            <a:r>
              <a:rPr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need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en-US"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ifi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325" i="1" spc="-2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bank</a:t>
            </a:r>
            <a:r>
              <a:rPr sz="1325" i="1" spc="-1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-2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sz="1325" spc="-28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egu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i="1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i="1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tio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</a:t>
            </a:r>
            <a:r>
              <a:rPr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replace</a:t>
            </a:r>
            <a:r>
              <a:rPr lang="en-US"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</a:t>
            </a:r>
            <a:r>
              <a:rPr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325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hodgepodge…</a:t>
            </a:r>
            <a:endParaRPr lang="en-US" altLang="en-US" sz="1325" dirty="0"/>
          </a:p>
          <a:p>
            <a:pPr algn="l" rtl="0" eaLnBrk="0">
              <a:lnSpc>
                <a:spcPct val="132000"/>
              </a:lnSpc>
            </a:pPr>
            <a:endParaRPr lang="en-US" altLang="en-US" sz="265" dirty="0"/>
          </a:p>
          <a:p>
            <a:pPr indent="1697355" algn="l" rtl="0" eaLnBrk="0">
              <a:lnSpc>
                <a:spcPts val="2110"/>
              </a:lnSpc>
              <a:spcBef>
                <a:spcPts val="0"/>
              </a:spcBef>
            </a:pPr>
            <a:r>
              <a:rPr sz="1325" i="1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lang="en-US"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en-US"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4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1325" i="1" spc="3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i="1" spc="4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i="1" spc="3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1325" i="1" spc="2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40" dirty="0">
                <a:ln w="5334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i="1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en-US" sz="1325" i="1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en-US"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i="1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sz="1325" i="1" spc="1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en-US" sz="1325" i="1" spc="1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i="1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arm…</a:t>
            </a:r>
            <a:endParaRPr lang="en-US" altLang="en-US" sz="1325" dirty="0"/>
          </a:p>
        </p:txBody>
      </p:sp>
      <p:sp>
        <p:nvSpPr>
          <p:cNvPr id="62" name="textbox 62"/>
          <p:cNvSpPr/>
          <p:nvPr/>
        </p:nvSpPr>
        <p:spPr>
          <a:xfrm>
            <a:off x="2169626" y="6132744"/>
            <a:ext cx="5848910" cy="32609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123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</a:t>
            </a:r>
            <a:r>
              <a:rPr sz="123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             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These </a:t>
            </a:r>
            <a:r>
              <a:rPr sz="1590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</a:t>
            </a:r>
            <a:r>
              <a:rPr sz="1590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590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</a:t>
            </a:r>
            <a:r>
              <a:rPr sz="1590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590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wo</a:t>
            </a:r>
            <a:r>
              <a:rPr sz="1590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590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ds 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159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ill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ep</a:t>
            </a:r>
            <a:r>
              <a:rPr sz="159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esen</a:t>
            </a:r>
            <a:r>
              <a:rPr sz="159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59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b="1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bank</a:t>
            </a:r>
            <a:r>
              <a:rPr sz="1590" b="1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590" b="1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ng</a:t>
            </a:r>
            <a:endParaRPr lang="en-US" altLang="en-US" sz="1590" dirty="0"/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625026" y="5795010"/>
            <a:ext cx="272254" cy="338141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51637" y="5795010"/>
            <a:ext cx="263830" cy="337909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532130" y="199390"/>
            <a:ext cx="9760585" cy="7588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Representing words by their context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5"/>
          <p:cNvSpPr/>
          <p:nvPr/>
        </p:nvSpPr>
        <p:spPr>
          <a:xfrm>
            <a:off x="858520" y="276860"/>
            <a:ext cx="9337675" cy="7721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vectors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1621790" y="5441950"/>
            <a:ext cx="9297670" cy="766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000"/>
              </a:lnSpc>
            </a:pPr>
            <a:endParaRPr lang="en-US" altLang="en-US" sz="100" dirty="0"/>
          </a:p>
          <a:p>
            <a:pPr marL="12700" indent="19050" algn="l" rtl="0" eaLnBrk="0">
              <a:lnSpc>
                <a:spcPct val="111000"/>
              </a:lnSpc>
            </a:pP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205" spc="5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ddings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or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ep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esen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ons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z="220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ep</a:t>
            </a:r>
            <a:r>
              <a:rPr sz="220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z="220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esen</a:t>
            </a:r>
            <a:r>
              <a:rPr sz="220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ta</a:t>
            </a:r>
            <a:r>
              <a:rPr sz="22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tion.</a:t>
            </a:r>
            <a:endParaRPr lang="en-US" altLang="en-US" sz="2200" dirty="0"/>
          </a:p>
          <a:p>
            <a:pPr marL="12700" indent="19050" algn="l" rtl="0" eaLnBrk="0">
              <a:lnSpc>
                <a:spcPct val="111000"/>
              </a:lnSpc>
            </a:pPr>
            <a:endParaRPr lang="en-US" altLang="en-US" sz="2205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5901499" y="2298236"/>
            <a:ext cx="1307041" cy="2737104"/>
            <a:chOff x="0" y="0"/>
            <a:chExt cx="1481313" cy="3102051"/>
          </a:xfrm>
        </p:grpSpPr>
        <p:sp>
          <p:nvSpPr>
            <p:cNvPr id="67" name="path"/>
            <p:cNvSpPr/>
            <p:nvPr/>
          </p:nvSpPr>
          <p:spPr>
            <a:xfrm>
              <a:off x="0" y="0"/>
              <a:ext cx="1481313" cy="3102051"/>
            </a:xfrm>
            <a:custGeom>
              <a:avLst/>
              <a:gdLst/>
              <a:ahLst/>
              <a:cxnLst/>
              <a:rect l="0" t="0" r="0" b="0"/>
              <a:pathLst>
                <a:path w="2332" h="4885">
                  <a:moveTo>
                    <a:pt x="394" y="4877"/>
                  </a:moveTo>
                  <a:cubicBezTo>
                    <a:pt x="180" y="4877"/>
                    <a:pt x="7" y="4704"/>
                    <a:pt x="7" y="4490"/>
                  </a:cubicBezTo>
                  <a:lnTo>
                    <a:pt x="7" y="394"/>
                  </a:lnTo>
                  <a:cubicBezTo>
                    <a:pt x="7" y="180"/>
                    <a:pt x="180" y="7"/>
                    <a:pt x="394" y="7"/>
                  </a:cubicBezTo>
                  <a:moveTo>
                    <a:pt x="1938" y="7"/>
                  </a:moveTo>
                  <a:cubicBezTo>
                    <a:pt x="2151" y="7"/>
                    <a:pt x="2324" y="180"/>
                    <a:pt x="2324" y="394"/>
                  </a:cubicBezTo>
                  <a:lnTo>
                    <a:pt x="2324" y="4490"/>
                  </a:lnTo>
                  <a:cubicBezTo>
                    <a:pt x="2324" y="4704"/>
                    <a:pt x="2151" y="4877"/>
                    <a:pt x="1938" y="4877"/>
                  </a:cubicBezTo>
                </a:path>
              </a:pathLst>
            </a:custGeom>
            <a:noFill/>
            <a:ln w="10160" cap="flat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 sz="1590"/>
            </a:p>
          </p:txBody>
        </p:sp>
        <p:sp>
          <p:nvSpPr>
            <p:cNvPr id="68" name="textbox 68"/>
            <p:cNvSpPr/>
            <p:nvPr/>
          </p:nvSpPr>
          <p:spPr>
            <a:xfrm>
              <a:off x="-12700" y="-12700"/>
              <a:ext cx="1506855" cy="31953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3000"/>
                </a:lnSpc>
              </a:pPr>
              <a:endParaRPr lang="en-US" altLang="en-US" sz="88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indent="514350" algn="l" rtl="0" eaLnBrk="0">
                <a:lnSpc>
                  <a:spcPct val="73000"/>
                </a:lnSpc>
              </a:pPr>
              <a:r>
                <a:rPr sz="203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2030" spc="-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286</a:t>
              </a:r>
              <a:endParaRPr lang="en-US" altLang="en-US" sz="2030" dirty="0"/>
            </a:p>
            <a:p>
              <a:pPr indent="514350" algn="l" rtl="0" eaLnBrk="0">
                <a:lnSpc>
                  <a:spcPct val="73000"/>
                </a:lnSpc>
                <a:spcBef>
                  <a:spcPts val="770"/>
                </a:spcBef>
              </a:pPr>
              <a:r>
                <a:rPr sz="203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2030" spc="-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792</a:t>
              </a:r>
              <a:endParaRPr lang="en-US" altLang="en-US" sz="2030" dirty="0"/>
            </a:p>
            <a:p>
              <a:pPr indent="365760" algn="l" rtl="0" eaLnBrk="0">
                <a:lnSpc>
                  <a:spcPct val="73000"/>
                </a:lnSpc>
                <a:spcBef>
                  <a:spcPts val="795"/>
                </a:spcBef>
              </a:pPr>
              <a:r>
                <a:rPr sz="203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0.177</a:t>
              </a:r>
              <a:endParaRPr lang="en-US" altLang="en-US" sz="2030" dirty="0"/>
            </a:p>
            <a:p>
              <a:pPr indent="365760" algn="l" rtl="0" eaLnBrk="0">
                <a:lnSpc>
                  <a:spcPct val="73000"/>
                </a:lnSpc>
                <a:spcBef>
                  <a:spcPts val="890"/>
                </a:spcBef>
              </a:pPr>
              <a:r>
                <a:rPr sz="203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0.107</a:t>
              </a:r>
              <a:endParaRPr lang="en-US" altLang="en-US" sz="2030" dirty="0"/>
            </a:p>
            <a:p>
              <a:pPr indent="514350" algn="l" rtl="0" eaLnBrk="0">
                <a:lnSpc>
                  <a:spcPct val="73000"/>
                </a:lnSpc>
                <a:spcBef>
                  <a:spcPts val="795"/>
                </a:spcBef>
              </a:pPr>
              <a:r>
                <a:rPr sz="203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2030" spc="-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109</a:t>
              </a:r>
              <a:endParaRPr lang="en-US" altLang="en-US" sz="2030" dirty="0"/>
            </a:p>
            <a:p>
              <a:pPr indent="365760" algn="l" rtl="0" eaLnBrk="0">
                <a:lnSpc>
                  <a:spcPct val="73000"/>
                </a:lnSpc>
                <a:spcBef>
                  <a:spcPts val="770"/>
                </a:spcBef>
              </a:pPr>
              <a:r>
                <a:rPr sz="203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0.542</a:t>
              </a:r>
              <a:endParaRPr lang="en-US" altLang="en-US" sz="2030" dirty="0"/>
            </a:p>
            <a:p>
              <a:pPr indent="514350" algn="l" rtl="0" eaLnBrk="0">
                <a:lnSpc>
                  <a:spcPct val="73000"/>
                </a:lnSpc>
                <a:spcBef>
                  <a:spcPts val="795"/>
                </a:spcBef>
              </a:pPr>
              <a:r>
                <a:rPr sz="203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2030" spc="-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349</a:t>
              </a:r>
              <a:endParaRPr lang="en-US" altLang="en-US" sz="203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62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514350" algn="l" rtl="0" eaLnBrk="0">
                <a:lnSpc>
                  <a:spcPct val="73000"/>
                </a:lnSpc>
              </a:pPr>
              <a:r>
                <a:rPr sz="2030" spc="-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2030" spc="-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</a:t>
              </a:r>
              <a:r>
                <a:rPr sz="203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271</a:t>
              </a:r>
              <a:endParaRPr lang="en-US" altLang="en-US" sz="2030" dirty="0"/>
            </a:p>
          </p:txBody>
        </p:sp>
      </p:grpSp>
      <p:sp>
        <p:nvSpPr>
          <p:cNvPr id="69" name="textbox 69"/>
          <p:cNvSpPr/>
          <p:nvPr/>
        </p:nvSpPr>
        <p:spPr>
          <a:xfrm>
            <a:off x="3573780" y="3495675"/>
            <a:ext cx="1835785" cy="402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385"/>
              </a:lnSpc>
            </a:pPr>
            <a:r>
              <a:rPr sz="2205" i="1"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bank</a:t>
            </a:r>
            <a:r>
              <a:rPr sz="2205" i="1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i="1"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ng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205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endParaRPr lang="en-US" altLang="en-US" sz="2205" dirty="0"/>
          </a:p>
        </p:txBody>
      </p:sp>
      <p:sp>
        <p:nvSpPr>
          <p:cNvPr id="2" name="文本框 1"/>
          <p:cNvSpPr txBox="1"/>
          <p:nvPr/>
        </p:nvSpPr>
        <p:spPr>
          <a:xfrm>
            <a:off x="1621790" y="1318260"/>
            <a:ext cx="9865995" cy="710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" indent="-3175" algn="l" rtl="0" eaLnBrk="0">
              <a:lnSpc>
                <a:spcPct val="112000"/>
              </a:lnSpc>
              <a:spcBef>
                <a:spcPts val="5"/>
              </a:spcBef>
            </a:pP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ill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bu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ve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f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hat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it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is 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ve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rs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 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appea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contexts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048006" y="1188869"/>
            <a:ext cx="8525482" cy="5199520"/>
          </a:xfrm>
          <a:prstGeom prst="rect">
            <a:avLst/>
          </a:prstGeom>
        </p:spPr>
      </p:pic>
      <p:sp>
        <p:nvSpPr>
          <p:cNvPr id="73" name="textbox 73"/>
          <p:cNvSpPr/>
          <p:nvPr/>
        </p:nvSpPr>
        <p:spPr>
          <a:xfrm>
            <a:off x="661670" y="414655"/>
            <a:ext cx="10020935" cy="504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meaning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visualization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3494224" y="2361189"/>
            <a:ext cx="1029141" cy="2181394"/>
            <a:chOff x="0" y="0"/>
            <a:chExt cx="1166360" cy="2472246"/>
          </a:xfrm>
        </p:grpSpPr>
        <p:sp>
          <p:nvSpPr>
            <p:cNvPr id="74" name="path"/>
            <p:cNvSpPr/>
            <p:nvPr/>
          </p:nvSpPr>
          <p:spPr>
            <a:xfrm>
              <a:off x="0" y="0"/>
              <a:ext cx="1166360" cy="2472246"/>
            </a:xfrm>
            <a:custGeom>
              <a:avLst/>
              <a:gdLst/>
              <a:ahLst/>
              <a:cxnLst/>
              <a:rect l="0" t="0" r="0" b="0"/>
              <a:pathLst>
                <a:path w="1836" h="3893">
                  <a:moveTo>
                    <a:pt x="311" y="3885"/>
                  </a:moveTo>
                  <a:cubicBezTo>
                    <a:pt x="143" y="3885"/>
                    <a:pt x="7" y="3749"/>
                    <a:pt x="7" y="3581"/>
                  </a:cubicBezTo>
                  <a:lnTo>
                    <a:pt x="7" y="311"/>
                  </a:lnTo>
                  <a:cubicBezTo>
                    <a:pt x="7" y="143"/>
                    <a:pt x="143" y="7"/>
                    <a:pt x="311" y="7"/>
                  </a:cubicBezTo>
                  <a:moveTo>
                    <a:pt x="1525" y="7"/>
                  </a:moveTo>
                  <a:cubicBezTo>
                    <a:pt x="1692" y="7"/>
                    <a:pt x="1828" y="143"/>
                    <a:pt x="1828" y="311"/>
                  </a:cubicBezTo>
                  <a:lnTo>
                    <a:pt x="1828" y="3581"/>
                  </a:lnTo>
                  <a:cubicBezTo>
                    <a:pt x="1828" y="3749"/>
                    <a:pt x="1692" y="3885"/>
                    <a:pt x="1525" y="3885"/>
                  </a:cubicBezTo>
                </a:path>
              </a:pathLst>
            </a:custGeom>
            <a:noFill/>
            <a:ln w="10160" cap="flat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 sz="1590"/>
            </a:p>
          </p:txBody>
        </p:sp>
        <p:sp>
          <p:nvSpPr>
            <p:cNvPr id="75" name="textbox 75"/>
            <p:cNvSpPr/>
            <p:nvPr/>
          </p:nvSpPr>
          <p:spPr>
            <a:xfrm>
              <a:off x="-12700" y="-12700"/>
              <a:ext cx="1191894" cy="25476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705" dirty="0"/>
            </a:p>
            <a:p>
              <a:pPr indent="320040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.286</a:t>
              </a:r>
              <a:endParaRPr lang="en-US" altLang="en-US" sz="1500" dirty="0"/>
            </a:p>
            <a:p>
              <a:pPr indent="320040" algn="l" rtl="0" eaLnBrk="0">
                <a:lnSpc>
                  <a:spcPct val="73000"/>
                </a:lnSpc>
                <a:spcBef>
                  <a:spcPts val="625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.792</a:t>
              </a:r>
              <a:endParaRPr lang="en-US" altLang="en-US" sz="1500" dirty="0"/>
            </a:p>
            <a:p>
              <a:pPr indent="212090" algn="l" rtl="0" eaLnBrk="0">
                <a:lnSpc>
                  <a:spcPct val="73000"/>
                </a:lnSpc>
                <a:spcBef>
                  <a:spcPts val="600"/>
                </a:spcBef>
              </a:pPr>
              <a:r>
                <a:rPr sz="15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0.177</a:t>
              </a:r>
              <a:endParaRPr lang="en-US" altLang="en-US" sz="1500" dirty="0"/>
            </a:p>
            <a:p>
              <a:pPr indent="212090" algn="l" rtl="0" eaLnBrk="0">
                <a:lnSpc>
                  <a:spcPct val="73000"/>
                </a:lnSpc>
                <a:spcBef>
                  <a:spcPts val="525"/>
                </a:spcBef>
              </a:pPr>
              <a:r>
                <a:rPr sz="15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0.107</a:t>
              </a:r>
              <a:endParaRPr lang="en-US" altLang="en-US" sz="1500" dirty="0"/>
            </a:p>
            <a:p>
              <a:pPr indent="320040" algn="l" rtl="0" eaLnBrk="0">
                <a:lnSpc>
                  <a:spcPct val="73000"/>
                </a:lnSpc>
                <a:spcBef>
                  <a:spcPts val="600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.109</a:t>
              </a:r>
              <a:endParaRPr lang="en-US" altLang="en-US" sz="1500" dirty="0"/>
            </a:p>
            <a:p>
              <a:pPr indent="212090" algn="l" rtl="0" eaLnBrk="0">
                <a:lnSpc>
                  <a:spcPct val="73000"/>
                </a:lnSpc>
                <a:spcBef>
                  <a:spcPts val="625"/>
                </a:spcBef>
              </a:pPr>
              <a:r>
                <a:rPr sz="1500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−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0.542</a:t>
              </a:r>
              <a:endParaRPr lang="en-US" altLang="en-US" sz="1500" dirty="0"/>
            </a:p>
            <a:p>
              <a:pPr indent="320040" algn="l" rtl="0" eaLnBrk="0">
                <a:lnSpc>
                  <a:spcPct val="73000"/>
                </a:lnSpc>
                <a:spcBef>
                  <a:spcPts val="600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.349</a:t>
              </a:r>
              <a:endParaRPr lang="en-US" altLang="en-US" sz="1500" dirty="0"/>
            </a:p>
            <a:p>
              <a:pPr indent="320040" algn="l" rtl="0" eaLnBrk="0">
                <a:lnSpc>
                  <a:spcPct val="73000"/>
                </a:lnSpc>
                <a:spcBef>
                  <a:spcPts val="625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.271</a:t>
              </a:r>
              <a:endParaRPr lang="en-US" altLang="en-US" sz="1500" dirty="0"/>
            </a:p>
            <a:p>
              <a:pPr indent="320040" algn="l" rtl="0" eaLnBrk="0">
                <a:lnSpc>
                  <a:spcPct val="73000"/>
                </a:lnSpc>
                <a:spcBef>
                  <a:spcPts val="505"/>
                </a:spcBef>
              </a:pP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.487</a:t>
              </a:r>
              <a:endParaRPr lang="en-US" altLang="en-US" sz="1500" dirty="0"/>
            </a:p>
          </p:txBody>
        </p:sp>
      </p:grpSp>
      <p:sp>
        <p:nvSpPr>
          <p:cNvPr id="76" name="textbox 76"/>
          <p:cNvSpPr/>
          <p:nvPr/>
        </p:nvSpPr>
        <p:spPr>
          <a:xfrm>
            <a:off x="2126413" y="3333144"/>
            <a:ext cx="770965" cy="29975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475"/>
              </a:lnSpc>
            </a:pPr>
            <a:r>
              <a:rPr sz="1590" i="1"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expec</a:t>
            </a:r>
            <a:r>
              <a:rPr sz="1590" i="1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590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590" spc="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endParaRPr lang="en-US" altLang="en-US" sz="159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8"/>
          <p:cNvSpPr/>
          <p:nvPr/>
        </p:nvSpPr>
        <p:spPr>
          <a:xfrm>
            <a:off x="782955" y="1321435"/>
            <a:ext cx="10841355" cy="4650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45000"/>
              </a:lnSpc>
            </a:pPr>
            <a:endParaRPr lang="en-US" altLang="en-US" sz="880" dirty="0"/>
          </a:p>
          <a:p>
            <a:pPr marL="355600" indent="-342900" algn="l" rtl="0" eaLnBrk="0">
              <a:lnSpc>
                <a:spcPct val="119000"/>
              </a:lnSpc>
              <a:spcBef>
                <a:spcPts val="755"/>
              </a:spcBef>
              <a:buFont typeface="Arial" panose="020B0604020202020204" pitchFamily="34" charset="0"/>
              <a:buChar char="•"/>
            </a:pPr>
            <a:r>
              <a:rPr sz="2205" spc="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d2vec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ov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l.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2013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fr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f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learning</a:t>
            </a:r>
            <a:r>
              <a:rPr lang="en-US"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</a:t>
            </a:r>
            <a:r>
              <a:rPr sz="2205" spc="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</a:t>
            </a:r>
            <a:endParaRPr lang="en-US" altLang="en-US" sz="2205" dirty="0"/>
          </a:p>
          <a:p>
            <a:pPr algn="l" rtl="0" eaLnBrk="0">
              <a:lnSpc>
                <a:spcPct val="144000"/>
              </a:lnSpc>
            </a:pPr>
            <a:endParaRPr lang="en-US" altLang="en-US" sz="880" dirty="0"/>
          </a:p>
          <a:p>
            <a:pPr algn="l" rtl="0" eaLnBrk="0">
              <a:lnSpc>
                <a:spcPct val="145000"/>
              </a:lnSpc>
            </a:pPr>
            <a:endParaRPr lang="en-US" altLang="en-US" sz="880" dirty="0"/>
          </a:p>
          <a:p>
            <a:pPr indent="31750" algn="l" rtl="0" eaLnBrk="0">
              <a:lnSpc>
                <a:spcPct val="79000"/>
              </a:lnSpc>
              <a:spcBef>
                <a:spcPts val="760"/>
              </a:spcBef>
            </a:pPr>
            <a:r>
              <a:rPr sz="2205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-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2205" dirty="0"/>
          </a:p>
          <a:p>
            <a:pPr indent="13970" algn="l" rtl="0" eaLnBrk="0">
              <a:lnSpc>
                <a:spcPts val="3480"/>
              </a:lnSpc>
              <a:spcBef>
                <a:spcPts val="455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te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xt</a:t>
            </a:r>
            <a:endParaRPr lang="en-US" altLang="en-US" sz="2205" dirty="0"/>
          </a:p>
          <a:p>
            <a:pPr indent="13970" algn="l" rtl="0" eaLnBrk="0">
              <a:lnSpc>
                <a:spcPts val="3480"/>
              </a:lnSpc>
              <a:spcBef>
                <a:spcPts val="215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fi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xed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vocabu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is 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ctor</a:t>
            </a:r>
            <a:endParaRPr lang="en-US" altLang="en-US" sz="2205" dirty="0"/>
          </a:p>
          <a:p>
            <a:pPr marL="382270" indent="-368300" algn="l" rtl="0" eaLnBrk="0">
              <a:lnSpc>
                <a:spcPct val="111000"/>
              </a:lnSpc>
              <a:spcBef>
                <a:spcPts val="215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ough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siti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i="1" spc="2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t,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word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(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“ou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tsi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de”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rds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endParaRPr lang="en-US" altLang="en-US" sz="2205" dirty="0"/>
          </a:p>
          <a:p>
            <a:pPr marL="375285" indent="-361315" algn="l" rtl="0" eaLnBrk="0">
              <a:lnSpc>
                <a:spcPct val="112000"/>
              </a:lnSpc>
              <a:spcBef>
                <a:spcPts val="50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rit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o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ulate 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obab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ilit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ersa)</a:t>
            </a:r>
            <a:r>
              <a:rPr lang="en-US"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(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2205" i="1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30" dirty="0">
                <a:solidFill>
                  <a:srgbClr val="FF0000">
                    <a:alpha val="100000"/>
                  </a:srgbClr>
                </a:solidFill>
                <a:highlight>
                  <a:srgbClr val="FFFF00"/>
                </a:highlight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endParaRPr lang="en-US" altLang="en-US" sz="2205" dirty="0"/>
          </a:p>
          <a:p>
            <a:pPr indent="13970" algn="l" rtl="0" eaLnBrk="0">
              <a:lnSpc>
                <a:spcPts val="3480"/>
              </a:lnSpc>
              <a:spcBef>
                <a:spcPts val="60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Keep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j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ng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vec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ax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iz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oba</a:t>
            </a:r>
            <a:r>
              <a:rPr sz="220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ility</a:t>
            </a:r>
            <a:endParaRPr lang="en-US" altLang="en-US" sz="2205" dirty="0"/>
          </a:p>
        </p:txBody>
      </p:sp>
      <p:sp>
        <p:nvSpPr>
          <p:cNvPr id="2" name="文本框 1"/>
          <p:cNvSpPr txBox="1"/>
          <p:nvPr/>
        </p:nvSpPr>
        <p:spPr>
          <a:xfrm>
            <a:off x="641985" y="435610"/>
            <a:ext cx="255714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Word2vec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685661" y="1572633"/>
            <a:ext cx="64098" cy="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265995" y="1572633"/>
            <a:ext cx="64098" cy="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257098" y="1572633"/>
            <a:ext cx="64098" cy="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34002" y="1572633"/>
            <a:ext cx="64098" cy="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50294" y="1572633"/>
            <a:ext cx="64097" cy="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93382" y="3440577"/>
            <a:ext cx="1194979" cy="220018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86275" y="2846516"/>
            <a:ext cx="4537137" cy="807950"/>
          </a:xfrm>
          <a:prstGeom prst="rect">
            <a:avLst/>
          </a:prstGeom>
        </p:spPr>
      </p:pic>
      <p:sp>
        <p:nvSpPr>
          <p:cNvPr id="91" name="textbox 91"/>
          <p:cNvSpPr/>
          <p:nvPr/>
        </p:nvSpPr>
        <p:spPr>
          <a:xfrm>
            <a:off x="2972005" y="3647065"/>
            <a:ext cx="1083049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96520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prob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855" i="1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92" name="path"/>
          <p:cNvSpPr/>
          <p:nvPr/>
        </p:nvSpPr>
        <p:spPr>
          <a:xfrm>
            <a:off x="2998973" y="4119503"/>
            <a:ext cx="2169857" cy="159572"/>
          </a:xfrm>
          <a:custGeom>
            <a:avLst/>
            <a:gdLst/>
            <a:ahLst/>
            <a:cxnLst/>
            <a:rect l="0" t="0" r="0" b="0"/>
            <a:pathLst>
              <a:path w="3872" h="284">
                <a:moveTo>
                  <a:pt x="3864" y="8"/>
                </a:moveTo>
                <a:cubicBezTo>
                  <a:pt x="3864" y="82"/>
                  <a:pt x="3854" y="142"/>
                  <a:pt x="3842" y="142"/>
                </a:cubicBezTo>
                <a:lnTo>
                  <a:pt x="1929" y="142"/>
                </a:lnTo>
                <a:cubicBezTo>
                  <a:pt x="1917" y="142"/>
                  <a:pt x="1907" y="202"/>
                  <a:pt x="1907" y="276"/>
                </a:cubicBezTo>
                <a:cubicBezTo>
                  <a:pt x="1907" y="202"/>
                  <a:pt x="1897" y="142"/>
                  <a:pt x="1884" y="142"/>
                </a:cubicBezTo>
                <a:lnTo>
                  <a:pt x="30" y="142"/>
                </a:lnTo>
                <a:cubicBezTo>
                  <a:pt x="18" y="142"/>
                  <a:pt x="8" y="82"/>
                  <a:pt x="8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93" name="rect"/>
          <p:cNvSpPr/>
          <p:nvPr/>
        </p:nvSpPr>
        <p:spPr>
          <a:xfrm>
            <a:off x="6512634" y="3654238"/>
            <a:ext cx="939501" cy="365759"/>
          </a:xfrm>
          <a:prstGeom prst="rect">
            <a:avLst/>
          </a:prstGeom>
          <a:solidFill>
            <a:srgbClr val="BDD7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94" name="textbox 94"/>
          <p:cNvSpPr/>
          <p:nvPr/>
        </p:nvSpPr>
        <p:spPr>
          <a:xfrm>
            <a:off x="4184033" y="3647065"/>
            <a:ext cx="918321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1239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tur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</a:t>
            </a:r>
            <a:endParaRPr lang="en-US" altLang="en-US" sz="1855" dirty="0"/>
          </a:p>
        </p:txBody>
      </p:sp>
      <p:sp>
        <p:nvSpPr>
          <p:cNvPr id="96" name="textbox 96"/>
          <p:cNvSpPr/>
          <p:nvPr/>
        </p:nvSpPr>
        <p:spPr>
          <a:xfrm>
            <a:off x="5336465" y="3654238"/>
            <a:ext cx="911038" cy="365872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</a:pPr>
            <a:endParaRPr lang="en-US" altLang="en-US" sz="100" dirty="0"/>
          </a:p>
          <a:p>
            <a:pPr indent="31178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i="1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endParaRPr lang="en-US" altLang="en-US" sz="1855" dirty="0"/>
          </a:p>
        </p:txBody>
      </p:sp>
      <p:sp>
        <p:nvSpPr>
          <p:cNvPr id="97" name="path"/>
          <p:cNvSpPr/>
          <p:nvPr/>
        </p:nvSpPr>
        <p:spPr>
          <a:xfrm>
            <a:off x="6516952" y="4151774"/>
            <a:ext cx="1909485" cy="166744"/>
          </a:xfrm>
          <a:custGeom>
            <a:avLst/>
            <a:gdLst/>
            <a:ahLst/>
            <a:cxnLst/>
            <a:rect l="0" t="0" r="0" b="0"/>
            <a:pathLst>
              <a:path w="3408" h="297">
                <a:moveTo>
                  <a:pt x="3400" y="8"/>
                </a:moveTo>
                <a:cubicBezTo>
                  <a:pt x="3400" y="85"/>
                  <a:pt x="3389" y="148"/>
                  <a:pt x="3376" y="148"/>
                </a:cubicBezTo>
                <a:lnTo>
                  <a:pt x="1701" y="148"/>
                </a:lnTo>
                <a:cubicBezTo>
                  <a:pt x="1688" y="148"/>
                  <a:pt x="1678" y="211"/>
                  <a:pt x="1678" y="289"/>
                </a:cubicBezTo>
                <a:cubicBezTo>
                  <a:pt x="1678" y="211"/>
                  <a:pt x="1667" y="148"/>
                  <a:pt x="1654" y="148"/>
                </a:cubicBezTo>
                <a:lnTo>
                  <a:pt x="31" y="148"/>
                </a:lnTo>
                <a:cubicBezTo>
                  <a:pt x="18" y="148"/>
                  <a:pt x="7" y="85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98" name="textbox 98"/>
          <p:cNvSpPr/>
          <p:nvPr/>
        </p:nvSpPr>
        <p:spPr>
          <a:xfrm>
            <a:off x="6501428" y="3665152"/>
            <a:ext cx="962024" cy="32889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35"/>
              </a:lnSpc>
              <a:tabLst>
                <a:tab pos="118110" algn="l"/>
              </a:tabLst>
            </a:pP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nking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855" dirty="0"/>
          </a:p>
        </p:txBody>
      </p:sp>
      <p:sp>
        <p:nvSpPr>
          <p:cNvPr id="99" name="textbox 99"/>
          <p:cNvSpPr/>
          <p:nvPr/>
        </p:nvSpPr>
        <p:spPr>
          <a:xfrm>
            <a:off x="7624258" y="3647065"/>
            <a:ext cx="739027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ises</a:t>
            </a:r>
            <a:endParaRPr lang="en-US" altLang="en-US" sz="1855" dirty="0"/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643027" y="3427429"/>
            <a:ext cx="1153314" cy="227167"/>
          </a:xfrm>
          <a:prstGeom prst="rect">
            <a:avLst/>
          </a:prstGeom>
        </p:spPr>
      </p:pic>
      <p:sp>
        <p:nvSpPr>
          <p:cNvPr id="101" name="textbox 101"/>
          <p:cNvSpPr/>
          <p:nvPr/>
        </p:nvSpPr>
        <p:spPr>
          <a:xfrm>
            <a:off x="3180080" y="282194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t-2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103" name="textbox 103"/>
          <p:cNvSpPr/>
          <p:nvPr/>
        </p:nvSpPr>
        <p:spPr>
          <a:xfrm>
            <a:off x="8552141" y="3657823"/>
            <a:ext cx="459441" cy="4202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880" dirty="0"/>
          </a:p>
          <a:p>
            <a:pPr indent="107950" algn="l" rtl="0" eaLnBrk="0">
              <a:lnSpc>
                <a:spcPts val="1495"/>
              </a:lnSpc>
              <a:spcBef>
                <a:spcPts val="5"/>
              </a:spcBef>
            </a:pPr>
            <a:r>
              <a:rPr sz="1855" i="1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55" i="1" spc="-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104" name="textbox 104"/>
          <p:cNvSpPr/>
          <p:nvPr/>
        </p:nvSpPr>
        <p:spPr>
          <a:xfrm>
            <a:off x="9090024" y="3657823"/>
            <a:ext cx="337297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6000"/>
              </a:lnSpc>
            </a:pPr>
            <a:endParaRPr lang="en-US" altLang="en-US" sz="880" dirty="0"/>
          </a:p>
          <a:p>
            <a:pPr indent="107315" algn="l" rtl="0" eaLnBrk="0">
              <a:lnSpc>
                <a:spcPts val="725"/>
              </a:lnSpc>
              <a:spcBef>
                <a:spcPts val="5"/>
              </a:spcBef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5" name="textbox 105"/>
          <p:cNvSpPr/>
          <p:nvPr/>
        </p:nvSpPr>
        <p:spPr>
          <a:xfrm>
            <a:off x="2450689" y="3661407"/>
            <a:ext cx="323290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7000"/>
              </a:lnSpc>
            </a:pPr>
            <a:endParaRPr lang="en-US" altLang="en-US" sz="88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725"/>
              </a:lnSpc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6" name="path"/>
          <p:cNvSpPr/>
          <p:nvPr/>
        </p:nvSpPr>
        <p:spPr>
          <a:xfrm>
            <a:off x="5410870" y="4133843"/>
            <a:ext cx="762004" cy="152399"/>
          </a:xfrm>
          <a:custGeom>
            <a:avLst/>
            <a:gdLst/>
            <a:ahLst/>
            <a:cxnLst/>
            <a:rect l="0" t="0" r="0" b="0"/>
            <a:pathLst>
              <a:path w="1360" h="271">
                <a:moveTo>
                  <a:pt x="1352" y="7"/>
                </a:moveTo>
                <a:cubicBezTo>
                  <a:pt x="1352" y="78"/>
                  <a:pt x="1342" y="136"/>
                  <a:pt x="1330" y="136"/>
                </a:cubicBezTo>
                <a:lnTo>
                  <a:pt x="691" y="136"/>
                </a:lnTo>
                <a:cubicBezTo>
                  <a:pt x="679" y="136"/>
                  <a:pt x="669" y="193"/>
                  <a:pt x="669" y="263"/>
                </a:cubicBezTo>
                <a:cubicBezTo>
                  <a:pt x="669" y="193"/>
                  <a:pt x="660" y="136"/>
                  <a:pt x="648" y="136"/>
                </a:cubicBezTo>
                <a:lnTo>
                  <a:pt x="29" y="136"/>
                </a:lnTo>
                <a:cubicBezTo>
                  <a:pt x="17" y="136"/>
                  <a:pt x="7" y="78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2" name="文本框 1"/>
          <p:cNvSpPr txBox="1"/>
          <p:nvPr/>
        </p:nvSpPr>
        <p:spPr>
          <a:xfrm>
            <a:off x="2123440" y="1668145"/>
            <a:ext cx="7698740" cy="402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13335" algn="l" rtl="0" eaLnBrk="0">
              <a:lnSpc>
                <a:spcPct val="81000"/>
              </a:lnSpc>
              <a:spcBef>
                <a:spcPts val="5"/>
              </a:spcBef>
            </a:pP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x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a</a:t>
            </a:r>
            <a:r>
              <a:rPr sz="2500" spc="6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m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l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5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w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i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ndo</a:t>
            </a:r>
            <a:r>
              <a:rPr sz="2500" spc="5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w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s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and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r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c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ss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f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r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c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6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m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pu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t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i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n</a:t>
            </a:r>
            <a:r>
              <a:rPr sz="250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g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2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t+j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2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sz="2500" b="1" spc="20" dirty="0">
              <a:solidFill>
                <a:srgbClr val="000000">
                  <a:alpha val="100000"/>
                </a:srgbClr>
              </a:solidFill>
              <a:latin typeface="Cambria Math" panose="02040503050406030204"/>
              <a:ea typeface="Cambria Math" panose="02040503050406030204"/>
              <a:cs typeface="Cambria Math" panose="02040503050406030204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7945" y="4326890"/>
            <a:ext cx="1420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lang="en-US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p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endParaRPr lang="en-US" spc="6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7805" y="4328795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77160" y="4320540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6" name="textbox 101"/>
          <p:cNvSpPr/>
          <p:nvPr/>
        </p:nvSpPr>
        <p:spPr>
          <a:xfrm>
            <a:off x="4440555" y="308737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t-1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7" name="textbox 101"/>
          <p:cNvSpPr/>
          <p:nvPr/>
        </p:nvSpPr>
        <p:spPr>
          <a:xfrm>
            <a:off x="6017260" y="305435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t+1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8" name="textbox 101"/>
          <p:cNvSpPr/>
          <p:nvPr/>
        </p:nvSpPr>
        <p:spPr>
          <a:xfrm>
            <a:off x="7624445" y="2823845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t+2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010535" cy="6451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dirty="0">
                <a:sym typeface="微软雅黑" panose="020B0503020204020204" pitchFamily="34" charset="-122"/>
              </a:rPr>
              <a:t>Lecture Plan</a:t>
            </a:r>
            <a:endParaRPr lang="en-US" sz="3600" dirty="0"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56816" y="4385476"/>
            <a:ext cx="337439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How to represent a word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6816" y="4876179"/>
            <a:ext cx="147066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Word2vec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94012" y="491668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94012" y="5380870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56816" y="5367034"/>
            <a:ext cx="2729865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Evaluation Methods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685661" y="1572633"/>
            <a:ext cx="64098" cy="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265995" y="1572633"/>
            <a:ext cx="64098" cy="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257098" y="1572633"/>
            <a:ext cx="64098" cy="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34002" y="1572633"/>
            <a:ext cx="64098" cy="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50294" y="1572633"/>
            <a:ext cx="64097" cy="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89062" y="3440577"/>
            <a:ext cx="1194979" cy="220018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81955" y="2846516"/>
            <a:ext cx="4537137" cy="807950"/>
          </a:xfrm>
          <a:prstGeom prst="rect">
            <a:avLst/>
          </a:prstGeom>
        </p:spPr>
      </p:pic>
      <p:sp>
        <p:nvSpPr>
          <p:cNvPr id="91" name="textbox 91"/>
          <p:cNvSpPr/>
          <p:nvPr/>
        </p:nvSpPr>
        <p:spPr>
          <a:xfrm>
            <a:off x="2972005" y="3647065"/>
            <a:ext cx="1083049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96520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prob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855" i="1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92" name="path"/>
          <p:cNvSpPr/>
          <p:nvPr/>
        </p:nvSpPr>
        <p:spPr>
          <a:xfrm>
            <a:off x="2998973" y="4119503"/>
            <a:ext cx="2169857" cy="159572"/>
          </a:xfrm>
          <a:custGeom>
            <a:avLst/>
            <a:gdLst/>
            <a:ahLst/>
            <a:cxnLst/>
            <a:rect l="0" t="0" r="0" b="0"/>
            <a:pathLst>
              <a:path w="3872" h="284">
                <a:moveTo>
                  <a:pt x="3864" y="8"/>
                </a:moveTo>
                <a:cubicBezTo>
                  <a:pt x="3864" y="82"/>
                  <a:pt x="3854" y="142"/>
                  <a:pt x="3842" y="142"/>
                </a:cubicBezTo>
                <a:lnTo>
                  <a:pt x="1929" y="142"/>
                </a:lnTo>
                <a:cubicBezTo>
                  <a:pt x="1917" y="142"/>
                  <a:pt x="1907" y="202"/>
                  <a:pt x="1907" y="276"/>
                </a:cubicBezTo>
                <a:cubicBezTo>
                  <a:pt x="1907" y="202"/>
                  <a:pt x="1897" y="142"/>
                  <a:pt x="1884" y="142"/>
                </a:cubicBezTo>
                <a:lnTo>
                  <a:pt x="30" y="142"/>
                </a:lnTo>
                <a:cubicBezTo>
                  <a:pt x="18" y="142"/>
                  <a:pt x="8" y="82"/>
                  <a:pt x="8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94" name="textbox 94"/>
          <p:cNvSpPr/>
          <p:nvPr/>
        </p:nvSpPr>
        <p:spPr>
          <a:xfrm>
            <a:off x="4184033" y="3647065"/>
            <a:ext cx="918321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1239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tur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</a:t>
            </a:r>
            <a:endParaRPr lang="en-US" altLang="en-US" sz="1855" dirty="0"/>
          </a:p>
        </p:txBody>
      </p:sp>
      <p:sp>
        <p:nvSpPr>
          <p:cNvPr id="96" name="textbox 96"/>
          <p:cNvSpPr/>
          <p:nvPr/>
        </p:nvSpPr>
        <p:spPr>
          <a:xfrm>
            <a:off x="5336465" y="3654238"/>
            <a:ext cx="911038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>
            <a:noAutofit/>
          </a:bodyPr>
          <a:lstStyle/>
          <a:p>
            <a:pPr lvl="0" algn="l" eaLnBrk="0">
              <a:lnSpc>
                <a:spcPct val="157000"/>
              </a:lnSpc>
              <a:buClrTx/>
              <a:buSzTx/>
              <a:buFontTx/>
            </a:pPr>
            <a:endParaRPr lang="en-US" altLang="en-US" sz="100" dirty="0">
              <a:sym typeface="+mn-ea"/>
            </a:endParaRPr>
          </a:p>
          <a:p>
            <a:pPr lvl="0" algn="l" eaLnBrk="0">
              <a:lnSpc>
                <a:spcPct val="157000"/>
              </a:lnSpc>
              <a:buClrTx/>
              <a:buSzTx/>
              <a:buFontTx/>
            </a:pPr>
            <a:r>
              <a:rPr lang="en-US" altLang="en-US" sz="100" dirty="0">
                <a:sym typeface="+mn-ea"/>
              </a:rPr>
              <a:t>i</a:t>
            </a:r>
            <a:r>
              <a:rPr lang="en-US" altLang="en-US" sz="100" dirty="0">
                <a:sym typeface="+mn-ea"/>
              </a:rPr>
              <a:t>n</a:t>
            </a:r>
            <a:r>
              <a:rPr lang="en-US" altLang="en-US" sz="100" dirty="0">
                <a:sym typeface="+mn-ea"/>
              </a:rPr>
              <a:t>t</a:t>
            </a:r>
            <a:r>
              <a:rPr lang="en-US" altLang="en-US" sz="100" dirty="0">
                <a:sym typeface="+mn-ea"/>
              </a:rPr>
              <a:t>into </a:t>
            </a:r>
            <a:r>
              <a:rPr lang="en-US" altLang="en-US" sz="100" dirty="0">
                <a:sym typeface="+mn-ea"/>
              </a:rPr>
              <a:t>o</a:t>
            </a:r>
            <a:endParaRPr lang="en-US" altLang="en-US" sz="100" dirty="0">
              <a:sym typeface="+mn-ea"/>
            </a:endParaRPr>
          </a:p>
        </p:txBody>
      </p:sp>
      <p:sp>
        <p:nvSpPr>
          <p:cNvPr id="97" name="path"/>
          <p:cNvSpPr/>
          <p:nvPr/>
        </p:nvSpPr>
        <p:spPr>
          <a:xfrm>
            <a:off x="6516952" y="4151774"/>
            <a:ext cx="1909485" cy="166744"/>
          </a:xfrm>
          <a:custGeom>
            <a:avLst/>
            <a:gdLst/>
            <a:ahLst/>
            <a:cxnLst/>
            <a:rect l="0" t="0" r="0" b="0"/>
            <a:pathLst>
              <a:path w="3408" h="297">
                <a:moveTo>
                  <a:pt x="3400" y="8"/>
                </a:moveTo>
                <a:cubicBezTo>
                  <a:pt x="3400" y="85"/>
                  <a:pt x="3389" y="148"/>
                  <a:pt x="3376" y="148"/>
                </a:cubicBezTo>
                <a:lnTo>
                  <a:pt x="1701" y="148"/>
                </a:lnTo>
                <a:cubicBezTo>
                  <a:pt x="1688" y="148"/>
                  <a:pt x="1678" y="211"/>
                  <a:pt x="1678" y="289"/>
                </a:cubicBezTo>
                <a:cubicBezTo>
                  <a:pt x="1678" y="211"/>
                  <a:pt x="1667" y="148"/>
                  <a:pt x="1654" y="148"/>
                </a:cubicBezTo>
                <a:lnTo>
                  <a:pt x="31" y="148"/>
                </a:lnTo>
                <a:cubicBezTo>
                  <a:pt x="18" y="148"/>
                  <a:pt x="7" y="85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98" name="textbox 98"/>
          <p:cNvSpPr/>
          <p:nvPr/>
        </p:nvSpPr>
        <p:spPr>
          <a:xfrm>
            <a:off x="6512858" y="3685472"/>
            <a:ext cx="962024" cy="328893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0" rIns="0" bIns="0">
            <a:noAutofit/>
          </a:bodyPr>
          <a:lstStyle/>
          <a:p>
            <a:pPr lvl="0" algn="l" eaLnBrk="0">
              <a:lnSpc>
                <a:spcPct val="164000"/>
              </a:lnSpc>
              <a:buClrTx/>
              <a:buSzTx/>
              <a:buFontTx/>
            </a:pPr>
            <a:endParaRPr lang="en-US" altLang="en-US" sz="100" dirty="0">
              <a:sym typeface="+mn-ea"/>
            </a:endParaRPr>
          </a:p>
          <a:p>
            <a:pPr lvl="0" algn="l" eaLnBrk="0">
              <a:lnSpc>
                <a:spcPct val="164000"/>
              </a:lnSpc>
              <a:buClrTx/>
              <a:buSzTx/>
              <a:buFontTx/>
            </a:pPr>
            <a:r>
              <a:rPr lang="en-US" altLang="en-US" sz="100" dirty="0">
                <a:sym typeface="+mn-ea"/>
              </a:rPr>
              <a:t>	</a:t>
            </a:r>
            <a:r>
              <a:rPr lang="en-US" altLang="en-US" sz="100" dirty="0">
                <a:sym typeface="+mn-ea"/>
              </a:rPr>
              <a:t>ba</a:t>
            </a:r>
            <a:r>
              <a:rPr lang="en-US" altLang="en-US" sz="100" dirty="0">
                <a:sym typeface="+mn-ea"/>
              </a:rPr>
              <a:t>nking</a:t>
            </a:r>
            <a:r>
              <a:rPr lang="en-US" altLang="en-US" sz="100" dirty="0">
                <a:sym typeface="+mn-ea"/>
              </a:rPr>
              <a:t> </a:t>
            </a:r>
            <a:endParaRPr lang="en-US" altLang="en-US" sz="100" dirty="0">
              <a:sym typeface="+mn-ea"/>
            </a:endParaRPr>
          </a:p>
        </p:txBody>
      </p:sp>
      <p:sp>
        <p:nvSpPr>
          <p:cNvPr id="99" name="textbox 99"/>
          <p:cNvSpPr/>
          <p:nvPr/>
        </p:nvSpPr>
        <p:spPr>
          <a:xfrm>
            <a:off x="7624258" y="3647065"/>
            <a:ext cx="739027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ises</a:t>
            </a:r>
            <a:endParaRPr lang="en-US" altLang="en-US" sz="1855" dirty="0"/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638707" y="3427429"/>
            <a:ext cx="1153314" cy="227167"/>
          </a:xfrm>
          <a:prstGeom prst="rect">
            <a:avLst/>
          </a:prstGeom>
        </p:spPr>
      </p:pic>
      <p:sp>
        <p:nvSpPr>
          <p:cNvPr id="101" name="textbox 101"/>
          <p:cNvSpPr/>
          <p:nvPr/>
        </p:nvSpPr>
        <p:spPr>
          <a:xfrm>
            <a:off x="4175760" y="282194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t-2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103" name="textbox 103"/>
          <p:cNvSpPr/>
          <p:nvPr/>
        </p:nvSpPr>
        <p:spPr>
          <a:xfrm>
            <a:off x="8552141" y="3657823"/>
            <a:ext cx="459441" cy="4202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880" dirty="0"/>
          </a:p>
          <a:p>
            <a:pPr indent="107950" algn="l" rtl="0" eaLnBrk="0">
              <a:lnSpc>
                <a:spcPts val="1495"/>
              </a:lnSpc>
              <a:spcBef>
                <a:spcPts val="5"/>
              </a:spcBef>
            </a:pPr>
            <a:r>
              <a:rPr sz="1855" i="1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55" i="1" spc="-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104" name="textbox 104"/>
          <p:cNvSpPr/>
          <p:nvPr/>
        </p:nvSpPr>
        <p:spPr>
          <a:xfrm>
            <a:off x="9090024" y="3657823"/>
            <a:ext cx="337297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6000"/>
              </a:lnSpc>
            </a:pPr>
            <a:endParaRPr lang="en-US" altLang="en-US" sz="880" dirty="0"/>
          </a:p>
          <a:p>
            <a:pPr indent="107315" algn="l" rtl="0" eaLnBrk="0">
              <a:lnSpc>
                <a:spcPts val="725"/>
              </a:lnSpc>
              <a:spcBef>
                <a:spcPts val="5"/>
              </a:spcBef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5" name="textbox 105"/>
          <p:cNvSpPr/>
          <p:nvPr/>
        </p:nvSpPr>
        <p:spPr>
          <a:xfrm>
            <a:off x="2450689" y="3661407"/>
            <a:ext cx="323290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7000"/>
              </a:lnSpc>
            </a:pPr>
            <a:endParaRPr lang="en-US" altLang="en-US" sz="88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725"/>
              </a:lnSpc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6" name="path"/>
          <p:cNvSpPr/>
          <p:nvPr/>
        </p:nvSpPr>
        <p:spPr>
          <a:xfrm>
            <a:off x="5410870" y="4133843"/>
            <a:ext cx="762004" cy="152399"/>
          </a:xfrm>
          <a:custGeom>
            <a:avLst/>
            <a:gdLst/>
            <a:ahLst/>
            <a:cxnLst/>
            <a:rect l="0" t="0" r="0" b="0"/>
            <a:pathLst>
              <a:path w="1360" h="271">
                <a:moveTo>
                  <a:pt x="1352" y="7"/>
                </a:moveTo>
                <a:cubicBezTo>
                  <a:pt x="1352" y="78"/>
                  <a:pt x="1342" y="136"/>
                  <a:pt x="1330" y="136"/>
                </a:cubicBezTo>
                <a:lnTo>
                  <a:pt x="691" y="136"/>
                </a:lnTo>
                <a:cubicBezTo>
                  <a:pt x="679" y="136"/>
                  <a:pt x="669" y="193"/>
                  <a:pt x="669" y="263"/>
                </a:cubicBezTo>
                <a:cubicBezTo>
                  <a:pt x="669" y="193"/>
                  <a:pt x="660" y="136"/>
                  <a:pt x="648" y="136"/>
                </a:cubicBezTo>
                <a:lnTo>
                  <a:pt x="29" y="136"/>
                </a:lnTo>
                <a:cubicBezTo>
                  <a:pt x="17" y="136"/>
                  <a:pt x="7" y="78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 sz="1590"/>
          </a:p>
        </p:txBody>
      </p:sp>
      <p:sp>
        <p:nvSpPr>
          <p:cNvPr id="3" name="文本框 2"/>
          <p:cNvSpPr txBox="1"/>
          <p:nvPr/>
        </p:nvSpPr>
        <p:spPr>
          <a:xfrm>
            <a:off x="5147945" y="4326890"/>
            <a:ext cx="1420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lang="en-US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p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endParaRPr lang="en-US" spc="6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8440" y="4344670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77160" y="4320540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6" name="textbox 101"/>
          <p:cNvSpPr/>
          <p:nvPr/>
        </p:nvSpPr>
        <p:spPr>
          <a:xfrm>
            <a:off x="5436235" y="308737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t-1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7" name="textbox 101"/>
          <p:cNvSpPr/>
          <p:nvPr/>
        </p:nvSpPr>
        <p:spPr>
          <a:xfrm>
            <a:off x="7012940" y="3054350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t+1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8" name="textbox 101"/>
          <p:cNvSpPr/>
          <p:nvPr/>
        </p:nvSpPr>
        <p:spPr>
          <a:xfrm>
            <a:off x="8620125" y="2823845"/>
            <a:ext cx="1066800" cy="453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500" dirty="0"/>
          </a:p>
          <a:p>
            <a:pPr indent="12700" algn="l" rtl="0" eaLnBrk="0">
              <a:lnSpc>
                <a:spcPct val="92000"/>
              </a:lnSpc>
            </a:pP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t+2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1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1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altLang="en-US" sz="1500" dirty="0"/>
          </a:p>
        </p:txBody>
      </p:sp>
      <p:sp>
        <p:nvSpPr>
          <p:cNvPr id="9" name="文本框 8"/>
          <p:cNvSpPr txBox="1"/>
          <p:nvPr/>
        </p:nvSpPr>
        <p:spPr>
          <a:xfrm>
            <a:off x="5318760" y="3589655"/>
            <a:ext cx="854075" cy="4419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311785" algn="l" rtl="0" eaLnBrk="0">
              <a:lnSpc>
                <a:spcPts val="2735"/>
              </a:lnSpc>
              <a:spcBef>
                <a:spcPts val="0"/>
              </a:spcBef>
            </a:pPr>
            <a:r>
              <a:rPr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i="1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i="1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endParaRPr lang="zh-CN" altLang="en-US"/>
          </a:p>
        </p:txBody>
      </p:sp>
      <p:sp>
        <p:nvSpPr>
          <p:cNvPr id="126" name="textbox 126"/>
          <p:cNvSpPr/>
          <p:nvPr/>
        </p:nvSpPr>
        <p:spPr>
          <a:xfrm>
            <a:off x="6501428" y="3665152"/>
            <a:ext cx="962024" cy="32889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35"/>
              </a:lnSpc>
              <a:tabLst>
                <a:tab pos="118110" algn="l"/>
              </a:tabLst>
            </a:pP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nking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855" dirty="0"/>
          </a:p>
        </p:txBody>
      </p:sp>
      <p:sp>
        <p:nvSpPr>
          <p:cNvPr id="10" name="文本框 9"/>
          <p:cNvSpPr txBox="1"/>
          <p:nvPr/>
        </p:nvSpPr>
        <p:spPr>
          <a:xfrm>
            <a:off x="2123440" y="1668145"/>
            <a:ext cx="7698740" cy="402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13335" algn="l" rtl="0" eaLnBrk="0">
              <a:lnSpc>
                <a:spcPct val="81000"/>
              </a:lnSpc>
              <a:spcBef>
                <a:spcPts val="5"/>
              </a:spcBef>
            </a:pP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x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a</a:t>
            </a:r>
            <a:r>
              <a:rPr sz="2500" spc="6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m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l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5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w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i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ndo</a:t>
            </a:r>
            <a:r>
              <a:rPr sz="2500" spc="5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w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s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and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r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c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e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ss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f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r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c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o</a:t>
            </a:r>
            <a:r>
              <a:rPr sz="2500" spc="6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m</a:t>
            </a:r>
            <a:r>
              <a:rPr sz="2500" spc="4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pu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t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i</a:t>
            </a:r>
            <a:r>
              <a:rPr sz="2500" spc="3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n</a:t>
            </a:r>
            <a:r>
              <a:rPr sz="250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g</a:t>
            </a:r>
            <a:r>
              <a:rPr sz="2500" spc="20" dirty="0">
                <a:solidFill>
                  <a:srgbClr val="000000">
                    <a:alpha val="100000"/>
                  </a:srgbClr>
                </a:solidFill>
                <a:latin typeface="Calibri" panose="020F0502020204030204" charset="0"/>
                <a:ea typeface="Cambria Math" panose="02040503050406030204"/>
                <a:cs typeface="Calibri" panose="020F0502020204030204" charset="0"/>
                <a:sym typeface="+mn-ea"/>
              </a:rPr>
              <a:t> 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p(w</a:t>
            </a:r>
            <a:r>
              <a:rPr lang="en-US" sz="2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t+j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|w</a:t>
            </a:r>
            <a:r>
              <a:rPr lang="en-US" sz="2500" b="1" spc="20" baseline="-25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t</a:t>
            </a:r>
            <a:r>
              <a:rPr lang="en-US" sz="2500" b="1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  <a:sym typeface="+mn-ea"/>
              </a:rPr>
              <a:t>)</a:t>
            </a:r>
            <a:endParaRPr lang="en-US" sz="2500" b="1" spc="20" dirty="0">
              <a:solidFill>
                <a:srgbClr val="000000">
                  <a:alpha val="100000"/>
                </a:srgbClr>
              </a:solidFill>
              <a:latin typeface="Cambria Math" panose="02040503050406030204"/>
              <a:ea typeface="Cambria Math" panose="02040503050406030204"/>
              <a:cs typeface="Cambria Math" panose="02040503050406030204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19530" y="4083050"/>
            <a:ext cx="94214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Notation for </a:t>
            </a:r>
            <a:r>
              <a:rPr lang="en-US" altLang="zh-CN" sz="2000" b="1"/>
              <a:t>Skip-gram</a:t>
            </a:r>
            <a:r>
              <a:rPr lang="zh-CN" altLang="en-US" sz="2000" b="1"/>
              <a:t> Model:</a:t>
            </a:r>
            <a:endParaRPr lang="zh-CN" altLang="en-US" sz="2000" b="1"/>
          </a:p>
          <a:p>
            <a:r>
              <a:rPr lang="zh-CN" altLang="en-US" sz="2000"/>
              <a:t>• w</a:t>
            </a:r>
            <a:r>
              <a:rPr lang="zh-CN" altLang="en-US" sz="2000" baseline="-25000"/>
              <a:t>i</a:t>
            </a:r>
            <a:r>
              <a:rPr lang="en-US" altLang="zh-CN" sz="2000"/>
              <a:t>:</a:t>
            </a:r>
            <a:r>
              <a:rPr lang="zh-CN" altLang="en-US" sz="2000"/>
              <a:t> Word i from vocabulary V </a:t>
            </a:r>
            <a:endParaRPr lang="zh-CN" altLang="en-US" sz="2000"/>
          </a:p>
          <a:p>
            <a:r>
              <a:rPr lang="zh-CN" altLang="en-US" sz="2000"/>
              <a:t>• V ∈ R</a:t>
            </a:r>
            <a:r>
              <a:rPr lang="zh-CN" altLang="en-US" sz="2000" baseline="30000"/>
              <a:t>n×|V|</a:t>
            </a:r>
            <a:r>
              <a:rPr lang="zh-CN" altLang="en-US" sz="2000"/>
              <a:t>: Input word matrix</a:t>
            </a:r>
            <a:endParaRPr lang="zh-CN" altLang="en-US" sz="2000"/>
          </a:p>
          <a:p>
            <a:r>
              <a:rPr lang="zh-CN" altLang="en-US" sz="2000"/>
              <a:t>• v</a:t>
            </a:r>
            <a:r>
              <a:rPr lang="zh-CN" altLang="en-US" sz="2000" baseline="-25000"/>
              <a:t>i</a:t>
            </a:r>
            <a:r>
              <a:rPr lang="zh-CN" altLang="en-US" sz="2000"/>
              <a:t>: i-th column of V, the input vector</a:t>
            </a:r>
            <a:r>
              <a:rPr lang="en-US" altLang="zh-CN" sz="2000"/>
              <a:t> </a:t>
            </a:r>
            <a:r>
              <a:rPr lang="zh-CN" altLang="en-US" sz="2000"/>
              <a:t>representation of word w</a:t>
            </a:r>
            <a:r>
              <a:rPr lang="zh-CN" altLang="en-US" sz="2000" baseline="-25000"/>
              <a:t>i</a:t>
            </a:r>
            <a:r>
              <a:rPr lang="zh-CN" altLang="en-US" sz="2000"/>
              <a:t> </a:t>
            </a:r>
            <a:endParaRPr lang="zh-CN" altLang="en-US" sz="2000"/>
          </a:p>
          <a:p>
            <a:r>
              <a:rPr lang="zh-CN" altLang="en-US" sz="2000"/>
              <a:t>• U ∈ R</a:t>
            </a:r>
            <a:r>
              <a:rPr lang="zh-CN" altLang="en-US" sz="2000" baseline="30000"/>
              <a:t>|V|×n</a:t>
            </a:r>
            <a:r>
              <a:rPr lang="zh-CN" altLang="en-US" sz="2000"/>
              <a:t>: Output word matrix</a:t>
            </a:r>
            <a:endParaRPr lang="zh-CN" altLang="en-US" sz="2000"/>
          </a:p>
          <a:p>
            <a:r>
              <a:rPr lang="zh-CN" altLang="en-US" sz="2000"/>
              <a:t>• u</a:t>
            </a:r>
            <a:r>
              <a:rPr lang="zh-CN" altLang="en-US" sz="2000" baseline="-25000"/>
              <a:t>i</a:t>
            </a:r>
            <a:r>
              <a:rPr lang="zh-CN" altLang="en-US" sz="2000"/>
              <a:t>: i-th row of U, the output vector</a:t>
            </a:r>
            <a:r>
              <a:rPr lang="en-US" altLang="zh-CN" sz="2000"/>
              <a:t> </a:t>
            </a:r>
            <a:r>
              <a:rPr lang="zh-CN" altLang="en-US" sz="2000"/>
              <a:t>representation of word w</a:t>
            </a:r>
            <a:r>
              <a:rPr lang="zh-CN" altLang="en-US" sz="2000" baseline="-25000"/>
              <a:t>i</a:t>
            </a:r>
            <a:endParaRPr lang="zh-CN" altLang="en-US" sz="2000" baseline="-25000"/>
          </a:p>
        </p:txBody>
      </p:sp>
      <p:sp>
        <p:nvSpPr>
          <p:cNvPr id="4" name="文本框 3"/>
          <p:cNvSpPr txBox="1"/>
          <p:nvPr/>
        </p:nvSpPr>
        <p:spPr>
          <a:xfrm>
            <a:off x="1134745" y="1365885"/>
            <a:ext cx="1046226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</a:t>
            </a:r>
            <a:r>
              <a:rPr lang="zh-CN" altLang="en-US" sz="2000"/>
              <a:t>wo matrices, V ∈ R</a:t>
            </a:r>
            <a:r>
              <a:rPr lang="zh-CN" altLang="en-US" sz="2000" baseline="30000"/>
              <a:t>n×|V|</a:t>
            </a:r>
            <a:r>
              <a:rPr lang="zh-CN" altLang="en-US" sz="2000"/>
              <a:t> and U ∈ R</a:t>
            </a:r>
            <a:r>
              <a:rPr lang="zh-CN" altLang="en-US" sz="2000" baseline="30000"/>
              <a:t>|V|×n</a:t>
            </a:r>
            <a:r>
              <a:rPr lang="zh-CN" altLang="en-US" sz="2000"/>
              <a:t>. 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i="1">
                <a:solidFill>
                  <a:srgbClr val="FF0000"/>
                </a:solidFill>
              </a:rPr>
              <a:t>n</a:t>
            </a:r>
            <a:r>
              <a:rPr lang="en-US" altLang="zh-CN" sz="2000"/>
              <a:t> </a:t>
            </a:r>
            <a:r>
              <a:rPr lang="zh-CN" altLang="en-US" sz="2000"/>
              <a:t>is an arbitrary size which defines the size of our </a:t>
            </a:r>
            <a:r>
              <a:rPr lang="zh-CN" altLang="en-US" sz="2000" b="1"/>
              <a:t>embedding space</a:t>
            </a:r>
            <a:r>
              <a:rPr lang="zh-CN" altLang="en-US" sz="2000"/>
              <a:t>.</a:t>
            </a:r>
            <a:r>
              <a:rPr lang="en-US" altLang="zh-CN" sz="2000"/>
              <a:t> 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i="1">
                <a:solidFill>
                  <a:srgbClr val="FF0000"/>
                </a:solidFill>
              </a:rPr>
              <a:t>V</a:t>
            </a:r>
            <a:r>
              <a:rPr lang="zh-CN" altLang="en-US" sz="2000"/>
              <a:t> is the </a:t>
            </a:r>
            <a:r>
              <a:rPr lang="zh-CN" altLang="en-US" sz="2000" i="1">
                <a:solidFill>
                  <a:srgbClr val="FF0000"/>
                </a:solidFill>
              </a:rPr>
              <a:t>input word</a:t>
            </a:r>
            <a:r>
              <a:rPr lang="zh-CN" altLang="en-US" sz="2000"/>
              <a:t> </a:t>
            </a:r>
            <a:r>
              <a:rPr lang="zh-CN" altLang="en-US" sz="2000" i="1">
                <a:solidFill>
                  <a:srgbClr val="FF0000"/>
                </a:solidFill>
              </a:rPr>
              <a:t>matrix</a:t>
            </a:r>
            <a:r>
              <a:rPr lang="zh-CN" altLang="en-US" sz="2000"/>
              <a:t> such that the i-th column of V is the n</a:t>
            </a:r>
            <a:r>
              <a:rPr lang="en-US" altLang="zh-CN" sz="2000"/>
              <a:t> </a:t>
            </a:r>
            <a:r>
              <a:rPr lang="zh-CN" altLang="en-US" sz="2000"/>
              <a:t>dimensional embedded vector for word </a:t>
            </a:r>
            <a:r>
              <a:rPr lang="zh-CN" altLang="en-US" sz="2000">
                <a:highlight>
                  <a:srgbClr val="FFFF00"/>
                </a:highlight>
              </a:rPr>
              <a:t>w</a:t>
            </a:r>
            <a:r>
              <a:rPr lang="zh-CN" altLang="en-US" sz="2000" baseline="-25000">
                <a:highlight>
                  <a:srgbClr val="FFFF00"/>
                </a:highlight>
              </a:rPr>
              <a:t>i</a:t>
            </a:r>
            <a:r>
              <a:rPr lang="zh-CN" altLang="en-US" sz="2000"/>
              <a:t> when it is an input to this</a:t>
            </a:r>
            <a:r>
              <a:rPr lang="en-US" altLang="zh-CN" sz="2000"/>
              <a:t> </a:t>
            </a:r>
            <a:r>
              <a:rPr lang="zh-CN" altLang="en-US" sz="2000"/>
              <a:t>model. We denote this n × 1 vector as </a:t>
            </a:r>
            <a:r>
              <a:rPr lang="zh-CN" altLang="en-US" sz="2000">
                <a:highlight>
                  <a:srgbClr val="FFFF00"/>
                </a:highlight>
              </a:rPr>
              <a:t>v</a:t>
            </a:r>
            <a:r>
              <a:rPr lang="zh-CN" altLang="en-US" sz="2000" baseline="-25000">
                <a:highlight>
                  <a:srgbClr val="FFFF00"/>
                </a:highlight>
              </a:rPr>
              <a:t>i</a:t>
            </a:r>
            <a:r>
              <a:rPr lang="zh-CN" altLang="en-US" sz="2000"/>
              <a:t>. 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i="1">
                <a:solidFill>
                  <a:srgbClr val="FF0000"/>
                </a:solidFill>
              </a:rPr>
              <a:t>U</a:t>
            </a:r>
            <a:r>
              <a:rPr lang="zh-CN" altLang="en-US" sz="2000"/>
              <a:t> is the </a:t>
            </a:r>
            <a:r>
              <a:rPr lang="zh-CN" altLang="en-US" sz="2000" i="1">
                <a:solidFill>
                  <a:srgbClr val="FF0000"/>
                </a:solidFill>
              </a:rPr>
              <a:t>output word matrix</a:t>
            </a:r>
            <a:r>
              <a:rPr lang="zh-CN" altLang="en-US" sz="2000"/>
              <a:t>. The j-th row of U is an n-dimensional embedded vector</a:t>
            </a:r>
            <a:r>
              <a:rPr lang="en-US" altLang="zh-CN" sz="2000"/>
              <a:t> </a:t>
            </a:r>
            <a:r>
              <a:rPr lang="zh-CN" altLang="en-US" sz="2000"/>
              <a:t>for word </a:t>
            </a:r>
            <a:r>
              <a:rPr lang="zh-CN" altLang="en-US" sz="2000">
                <a:highlight>
                  <a:srgbClr val="FFFF00"/>
                </a:highlight>
                <a:sym typeface="+mn-ea"/>
              </a:rPr>
              <a:t>w</a:t>
            </a:r>
            <a:r>
              <a:rPr lang="en-US" altLang="zh-CN" sz="2000" baseline="-25000">
                <a:highlight>
                  <a:srgbClr val="FFFF00"/>
                </a:highlight>
                <a:sym typeface="+mn-ea"/>
              </a:rPr>
              <a:t>j</a:t>
            </a:r>
            <a:r>
              <a:rPr lang="zh-CN" altLang="en-US" sz="2000"/>
              <a:t> when it is an output of the model. We denote this row of</a:t>
            </a:r>
            <a:r>
              <a:rPr lang="en-US" altLang="zh-CN" sz="2000"/>
              <a:t> </a:t>
            </a:r>
            <a:r>
              <a:rPr lang="zh-CN" altLang="en-US" sz="2000"/>
              <a:t>U as </a:t>
            </a:r>
            <a:r>
              <a:rPr lang="zh-CN" altLang="en-US" sz="2000">
                <a:highlight>
                  <a:srgbClr val="FFFF00"/>
                </a:highlight>
              </a:rPr>
              <a:t>u</a:t>
            </a:r>
            <a:r>
              <a:rPr lang="zh-CN" altLang="en-US" sz="2000" baseline="-25000">
                <a:highlight>
                  <a:srgbClr val="FFFF00"/>
                </a:highlight>
              </a:rPr>
              <a:t>j</a:t>
            </a:r>
            <a:r>
              <a:rPr lang="zh-CN" altLang="en-US" sz="2000"/>
              <a:t>. 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Note that we do in fact learn </a:t>
            </a:r>
            <a:r>
              <a:rPr lang="zh-CN" altLang="en-US" sz="2000" i="1">
                <a:solidFill>
                  <a:srgbClr val="FF0000"/>
                </a:solidFill>
              </a:rPr>
              <a:t>two vectors</a:t>
            </a:r>
            <a:r>
              <a:rPr lang="zh-CN" altLang="en-US" sz="2000"/>
              <a:t> for </a:t>
            </a:r>
            <a:r>
              <a:rPr lang="zh-CN" altLang="en-US" sz="2000">
                <a:highlight>
                  <a:srgbClr val="FFFF00"/>
                </a:highlight>
              </a:rPr>
              <a:t>every word w</a:t>
            </a:r>
            <a:r>
              <a:rPr lang="zh-CN" altLang="en-US" sz="2000" baseline="-25000">
                <a:highlight>
                  <a:srgbClr val="FFFF00"/>
                </a:highlight>
              </a:rPr>
              <a:t>i</a:t>
            </a:r>
            <a:r>
              <a:rPr lang="en-US" altLang="zh-CN" sz="2000"/>
              <a:t> </a:t>
            </a:r>
            <a:r>
              <a:rPr lang="zh-CN" altLang="en-US" sz="2000"/>
              <a:t>(i.e. input word vector v</a:t>
            </a:r>
            <a:r>
              <a:rPr lang="zh-CN" altLang="en-US" sz="2000" baseline="-25000"/>
              <a:t>i </a:t>
            </a:r>
            <a:r>
              <a:rPr lang="zh-CN" altLang="en-US" sz="2000"/>
              <a:t>and output word vector u</a:t>
            </a:r>
            <a:r>
              <a:rPr lang="zh-CN" altLang="en-US" sz="2000" baseline="-25000"/>
              <a:t>i</a:t>
            </a:r>
            <a:r>
              <a:rPr lang="zh-CN" altLang="en-US" sz="2000"/>
              <a:t>).</a:t>
            </a:r>
            <a:endParaRPr lang="zh-CN" altLang="en-US" sz="2000"/>
          </a:p>
        </p:txBody>
      </p:sp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616886" y="4082986"/>
                <a:ext cx="2747010" cy="7321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𝑒𝑥𝑝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Symbol" panose="05050102010706020507" charset="0"/>
                                </a:rPr>
                                <m:t>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Symbol" panose="05050102010706020507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𝑒𝑥𝑝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86" y="4082986"/>
                <a:ext cx="2747010" cy="732155"/>
              </a:xfrm>
              <a:prstGeom prst="rect">
                <a:avLst/>
              </a:prstGeom>
              <a:blipFill rotWithShape="1">
                <a:blip r:embed="rId1"/>
                <a:stretch>
                  <a:fillRect l="-21" t="-78" r="21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188"/>
          <p:cNvSpPr/>
          <p:nvPr/>
        </p:nvSpPr>
        <p:spPr>
          <a:xfrm>
            <a:off x="1812925" y="1344930"/>
            <a:ext cx="8565515" cy="735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39700" algn="l" rtl="0" eaLnBrk="0">
              <a:lnSpc>
                <a:spcPts val="2185"/>
              </a:lnSpc>
              <a:spcBef>
                <a:spcPts val="775"/>
              </a:spcBef>
            </a:pPr>
            <a:r>
              <a:rPr sz="1410" spc="1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410" spc="1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pon</a:t>
            </a:r>
            <a:r>
              <a:rPr sz="1410" spc="1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410" spc="10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410" spc="10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10" spc="2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ak</a:t>
            </a:r>
            <a:r>
              <a:rPr sz="1410" spc="1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410" spc="1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1410" spc="10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410" spc="16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po</a:t>
            </a:r>
            <a:r>
              <a:rPr sz="1410" spc="1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410" spc="10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410" spc="7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410" spc="1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410" spc="135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410" dirty="0"/>
          </a:p>
          <a:p>
            <a:pPr indent="2155190" algn="l" rtl="0" eaLnBrk="0">
              <a:lnSpc>
                <a:spcPts val="2295"/>
              </a:lnSpc>
              <a:tabLst>
                <a:tab pos="4470400" algn="l"/>
              </a:tabLst>
            </a:pPr>
            <a:r>
              <a:rPr sz="1500" spc="0" dirty="0">
                <a:solidFill>
                  <a:srgbClr val="FF87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endParaRPr sz="1500" spc="0" dirty="0">
              <a:solidFill>
                <a:srgbClr val="FF87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indent="2155190" algn="l" rtl="0" eaLnBrk="0">
              <a:lnSpc>
                <a:spcPts val="2295"/>
              </a:lnSpc>
              <a:tabLst>
                <a:tab pos="4470400" algn="l"/>
              </a:tabLst>
            </a:pPr>
            <a:endParaRPr lang="en-US" altLang="en-US" sz="1500" spc="0" dirty="0">
              <a:solidFill>
                <a:srgbClr val="FF87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 rtl="0" eaLnBrk="0">
              <a:lnSpc>
                <a:spcPct val="114000"/>
              </a:lnSpc>
            </a:pPr>
            <a:endParaRPr lang="en-US" altLang="en-US" sz="2000" dirty="0"/>
          </a:p>
        </p:txBody>
      </p:sp>
      <p:pic>
        <p:nvPicPr>
          <p:cNvPr id="189" name="picture 1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84199" y="1706666"/>
            <a:ext cx="80681" cy="265400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3341011" y="1542265"/>
            <a:ext cx="6100482" cy="94017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880" dirty="0"/>
          </a:p>
          <a:p>
            <a:pPr indent="91440" algn="l" rtl="0" eaLnBrk="0">
              <a:lnSpc>
                <a:spcPct val="94000"/>
              </a:lnSpc>
              <a:spcBef>
                <a:spcPts val="5"/>
              </a:spcBef>
              <a:tabLst>
                <a:tab pos="517525" algn="l"/>
              </a:tabLst>
            </a:pP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	</a:t>
            </a:r>
            <a:endParaRPr lang="en-US" altLang="en-US" sz="2235" dirty="0"/>
          </a:p>
        </p:txBody>
      </p:sp>
      <p:sp>
        <p:nvSpPr>
          <p:cNvPr id="203" name="textbox 203"/>
          <p:cNvSpPr/>
          <p:nvPr/>
        </p:nvSpPr>
        <p:spPr>
          <a:xfrm>
            <a:off x="6913674" y="1706801"/>
            <a:ext cx="54909" cy="95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645"/>
              </a:lnSpc>
            </a:pPr>
            <a:endParaRPr lang="en-US" altLang="en-US" sz="159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313815" y="2790190"/>
                <a:ext cx="8856345" cy="28962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 rtl="0" eaLnBrk="0">
                  <a:lnSpc>
                    <a:spcPct val="114000"/>
                  </a:lnSpc>
                </a:pPr>
                <a:endParaRPr lang="en-US" altLang="en-US" dirty="0"/>
              </a:p>
              <a:p>
                <a:pPr indent="13335" algn="l" rtl="0" eaLnBrk="0">
                  <a:lnSpc>
                    <a:spcPts val="3610"/>
                  </a:lnSpc>
                  <a:spcBef>
                    <a:spcPts val="760"/>
                  </a:spcBef>
                </a:pP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Th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i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s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i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s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an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e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x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</a:t>
                </a:r>
                <a:r>
                  <a:rPr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p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l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e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o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f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t</a:t>
                </a:r>
                <a:r>
                  <a:rPr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he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b="1" spc="3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s</a:t>
                </a:r>
                <a:r>
                  <a:rPr b="1" spc="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o</a:t>
                </a:r>
                <a:r>
                  <a:rPr b="1" spc="3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ft</a:t>
                </a:r>
                <a:r>
                  <a:rPr b="1" spc="6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b="1" spc="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ax</a:t>
                </a:r>
                <a:r>
                  <a:rPr spc="2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b="1" spc="3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f</a:t>
                </a:r>
                <a:r>
                  <a:rPr b="1" spc="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un</a:t>
                </a:r>
                <a:r>
                  <a:rPr b="1" spc="3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ct</a:t>
                </a:r>
                <a:r>
                  <a:rPr b="1" spc="2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i</a:t>
                </a:r>
                <a:r>
                  <a:rPr b="1" spc="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on</a:t>
                </a:r>
                <a:r>
                  <a:rPr spc="2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5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ℝ</a:t>
                </a:r>
                <a:r>
                  <a:rPr spc="30" baseline="490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4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  </a:t>
                </a:r>
                <a:r>
                  <a:rPr spc="6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→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 </a:t>
                </a:r>
                <a:r>
                  <a:rPr spc="5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ℝ</a:t>
                </a:r>
                <a:r>
                  <a:rPr spc="25" baseline="490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4</a:t>
                </a:r>
                <a:endParaRPr lang="en-US" altLang="en-US" dirty="0"/>
              </a:p>
              <a:p>
                <a:pPr algn="l" rtl="0" eaLnBrk="0">
                  <a:lnSpc>
                    <a:spcPct val="108000"/>
                  </a:lnSpc>
                </a:pPr>
                <a:r>
                  <a:rPr sz="25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softma</a:t>
                </a:r>
                <a:r>
                  <a:rPr lang="en-US" sz="25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x(x</a:t>
                </a:r>
                <a:r>
                  <a:rPr lang="en-US" sz="2500" baseline="-250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i</a:t>
                </a:r>
                <a:r>
                  <a:rPr lang="en-US" sz="250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𝑒𝑥𝑝</m:t>
                        </m:r>
                        <m:r>
                          <a:rPr lang="en-US" altLang="zh-CN" sz="2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5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/>
                            <a:ea typeface="Cambria Math" panose="02040503050406030204"/>
                            <a:cs typeface="Cambria Math" panose="02040503050406030204"/>
                            <a:sym typeface="+mn-ea"/>
                          </a:rPr>
                          <m:t>𝑥</m:t>
                        </m:r>
                        <m:r>
                          <a:rPr lang="en-US" sz="2500" baseline="-25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/>
                            <a:ea typeface="Cambria Math" panose="02040503050406030204"/>
                            <a:cs typeface="Cambria Math" panose="02040503050406030204"/>
                            <a:sym typeface="+mn-ea"/>
                          </a:rPr>
                          <m:t>𝑖</m:t>
                        </m:r>
                        <m:r>
                          <a:rPr lang="en-US" altLang="zh-CN" sz="2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𝑒𝑥𝑝</m:t>
                            </m:r>
                            <m:r>
                              <a:rPr lang="en-US" altLang="zh-CN" sz="25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5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sz="250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j</m:t>
                            </m:r>
                            <m:r>
                              <a:rPr lang="en-US" sz="25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2500" spc="0" dirty="0">
                  <a:solidFill>
                    <a:srgbClr val="000000">
                      <a:alpha val="100000"/>
                    </a:srgbClr>
                  </a:solidFill>
                  <a:latin typeface="Cambria Math" panose="02040503050406030204"/>
                  <a:ea typeface="Cambria Math" panose="02040503050406030204"/>
                  <a:cs typeface="Cambria Math" panose="02040503050406030204"/>
                </a:endParaRPr>
              </a:p>
              <a:p>
                <a:pPr algn="l" rtl="0" eaLnBrk="0">
                  <a:lnSpc>
                    <a:spcPct val="108000"/>
                  </a:lnSpc>
                </a:pP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The soft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ax function 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aps arbitrary val</a:t>
                </a:r>
                <a:r>
                  <a:rPr spc="5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u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es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lang="en-US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x</a:t>
                </a:r>
                <a:r>
                  <a:rPr lang="en-US" baseline="-25000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i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to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probability  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di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stribution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lang="en-US"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p</a:t>
                </a:r>
                <a:r>
                  <a:rPr lang="en-US" spc="10" baseline="-2500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i</a:t>
                </a:r>
                <a:endParaRPr lang="en-US"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endParaRPr>
              </a:p>
              <a:p>
                <a:pPr marL="342900" indent="-342900" algn="l" rtl="0" eaLnBrk="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spc="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“</a:t>
                </a:r>
                <a:r>
                  <a:rPr spc="2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ax” 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because a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plifies probability o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f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largest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lang="en-US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x</a:t>
                </a:r>
                <a:r>
                  <a:rPr lang="en-US" baseline="-25000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i</a:t>
                </a:r>
                <a:endParaRPr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endParaRPr>
              </a:p>
              <a:p>
                <a:pPr marL="342900" indent="-342900" algn="l" rtl="0" eaLnBrk="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spc="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“soft” 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because still assigns so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m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e proba</a:t>
                </a:r>
                <a:r>
                  <a:rPr spc="5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b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ility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to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smaller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lang="en-US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x</a:t>
                </a:r>
                <a:r>
                  <a:rPr lang="en-US" baseline="-25000" dirty="0">
                    <a:solidFill>
                      <a:srgbClr val="000000">
                        <a:alpha val="100000"/>
                      </a:srgbClr>
                    </a:solidFill>
                    <a:ea typeface="Cambria Math" panose="02040503050406030204"/>
                    <a:cs typeface="+mn-lt"/>
                    <a:sym typeface="+mn-ea"/>
                  </a:rPr>
                  <a:t>i</a:t>
                </a:r>
                <a:endParaRPr spc="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endParaRPr>
              </a:p>
              <a:p>
                <a:pPr marL="342900" indent="-342900" algn="l" rtl="0" eaLnBrk="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Frequent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l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y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used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i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n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D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eep</a:t>
                </a:r>
                <a:r>
                  <a:rPr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 </a:t>
                </a:r>
                <a:r>
                  <a:rPr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Lea</a:t>
                </a:r>
                <a:r>
                  <a:rPr spc="5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r</a:t>
                </a:r>
                <a:r>
                  <a:rPr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+mn-ea"/>
                  </a:rPr>
                  <a:t>ning</a:t>
                </a:r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15" y="2790190"/>
                <a:ext cx="8856345" cy="28962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886" y="1835086"/>
                <a:ext cx="2747010" cy="7321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𝑒𝑥𝑝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Symbol" panose="05050102010706020507" charset="0"/>
                                </a:rPr>
                                <m:t>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Symbol" panose="05050102010706020507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𝑒𝑥𝑝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86" y="1835086"/>
                <a:ext cx="2747010" cy="732155"/>
              </a:xfrm>
              <a:prstGeom prst="rect">
                <a:avLst/>
              </a:prstGeom>
              <a:blipFill rotWithShape="1">
                <a:blip r:embed="rId3"/>
                <a:stretch>
                  <a:fillRect l="-21" t="-78" r="21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06475" y="1517015"/>
                <a:ext cx="9493250" cy="46615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1. We generate our one hot input vector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x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200"/>
                  <a:t>of the center word.</a:t>
                </a:r>
                <a:endParaRPr lang="zh-CN" altLang="en-US" sz="2200"/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2. We get our embedded word vector for the center word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v</a:t>
                </a:r>
                <a:r>
                  <a:rPr lang="zh-CN" altLang="en-US" sz="2200" baseline="-25000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 Vx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 sz="2200"/>
                  <a:t> </a:t>
                </a:r>
                <a:endParaRPr lang="zh-CN" altLang="en-US" sz="2200"/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3. Generate a score vector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z = Uv</a:t>
                </a:r>
                <a:r>
                  <a:rPr lang="zh-CN" altLang="en-US" sz="2200" baseline="-25000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 sz="2200"/>
                  <a:t>. </a:t>
                </a:r>
                <a:endParaRPr lang="zh-CN" altLang="en-US" sz="2200"/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4. Turn the score vector into probabilities,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200"/>
                  <a:t> =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softmax(z)</a:t>
                </a:r>
                <a:r>
                  <a:rPr lang="zh-CN" altLang="en-US" sz="2200"/>
                  <a:t>. </a:t>
                </a:r>
                <a:endParaRPr lang="zh-CN" altLang="en-US" sz="2200"/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Note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that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zh-CN" altLang="en-US" sz="2200"/>
                  <a:t>, . . .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2200"/>
                  <a:t>,</a:t>
                </a:r>
                <a:r>
                  <a:rPr lang="zh-CN" altLang="en-US" sz="2200"/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2200"/>
                  <a:t>, </a:t>
                </a:r>
                <a:r>
                  <a:rPr lang="zh-CN" altLang="en-US" sz="2200"/>
                  <a:t>. . .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zh-CN" altLang="en-US" sz="2200"/>
                  <a:t> are the probabilities of observing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each context word.</a:t>
                </a:r>
                <a:endParaRPr lang="zh-CN" altLang="en-US" sz="2200"/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200"/>
                  <a:t>5. We desire our probability vector generated to match the true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probabilities which is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zh-CN" altLang="en-US" sz="2200">
                    <a:sym typeface="+mn-ea"/>
                  </a:rPr>
                  <a:t>, . . .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2200">
                    <a:sym typeface="+mn-ea"/>
                  </a:rPr>
                  <a:t>,</a:t>
                </a:r>
                <a:r>
                  <a:rPr lang="zh-CN" altLang="en-US" sz="2200"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2200">
                    <a:sym typeface="+mn-ea"/>
                  </a:rPr>
                  <a:t>, </a:t>
                </a:r>
                <a:r>
                  <a:rPr lang="zh-CN" altLang="en-US" sz="2200">
                    <a:sym typeface="+mn-ea"/>
                  </a:rPr>
                  <a:t>. . . 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200" i="1" baseline="-25000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zh-CN" altLang="en-US" sz="2200"/>
                  <a:t>, the one hot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vectors of the actual output.</a:t>
                </a:r>
                <a:endParaRPr lang="zh-CN" altLang="en-US" sz="22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5" y="1517015"/>
                <a:ext cx="9493250" cy="4661535"/>
              </a:xfrm>
              <a:prstGeom prst="rect">
                <a:avLst/>
              </a:prstGeom>
              <a:blipFill rotWithShape="1">
                <a:blip r:embed="rId1"/>
                <a:stretch>
                  <a:fillRect t="-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8"/>
              <p:cNvSpPr/>
              <p:nvPr/>
            </p:nvSpPr>
            <p:spPr>
              <a:xfrm>
                <a:off x="2038350" y="1210945"/>
                <a:ext cx="7990840" cy="216471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83000"/>
                  </a:lnSpc>
                </a:pPr>
                <a:endParaRPr lang="en-US" altLang="en-US" sz="100" dirty="0"/>
              </a:p>
              <a:p>
                <a:pPr marL="12700" indent="19050" algn="l" rtl="0" eaLnBrk="0">
                  <a:lnSpc>
                    <a:spcPct val="113000"/>
                  </a:lnSpc>
                  <a:spcBef>
                    <a:spcPts val="605"/>
                  </a:spcBef>
                </a:pP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F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r 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ea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c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h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po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s</a:t>
                </a:r>
                <a:r>
                  <a:rPr sz="2205"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t</a:t>
                </a:r>
                <a:r>
                  <a:rPr sz="2205"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on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lang="en-US"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t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=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1</a:t>
                </a:r>
                <a:r>
                  <a:rPr sz="2205" spc="1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,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…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205" spc="1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,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205" spc="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T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,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p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r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ed</a:t>
                </a:r>
                <a:r>
                  <a:rPr sz="2205" spc="1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ct c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on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t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xt 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r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d</a:t>
                </a:r>
                <a:r>
                  <a:rPr sz="2205" spc="5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s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within</a:t>
                </a:r>
                <a:r>
                  <a:rPr sz="2205" spc="2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a </a:t>
                </a:r>
                <a:r>
                  <a:rPr sz="2205" spc="8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ndo</a:t>
                </a:r>
                <a:r>
                  <a:rPr sz="2205" spc="8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f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f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xe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d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s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z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i="1" spc="8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m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,</a:t>
                </a:r>
                <a:r>
                  <a:rPr sz="2205" spc="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g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ve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n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ce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n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t</a:t>
                </a:r>
                <a:r>
                  <a:rPr sz="2205" spc="5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r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8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</a:t>
                </a:r>
                <a:r>
                  <a:rPr sz="2205" spc="4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r</a:t>
                </a:r>
                <a:r>
                  <a:rPr sz="2205" spc="6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d</a:t>
                </a:r>
                <a:r>
                  <a:rPr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lang="en-US" sz="2205" spc="3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w</a:t>
                </a:r>
                <a:r>
                  <a:rPr lang="en-US" sz="2205" spc="30" baseline="-25000" dirty="0">
                    <a:solidFill>
                      <a:srgbClr val="000000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j</a:t>
                </a:r>
                <a:endParaRPr lang="en-US" altLang="en-US" sz="2205" baseline="-25000" dirty="0"/>
              </a:p>
              <a:p>
                <a:pPr indent="389890" algn="l" rtl="0" eaLnBrk="0">
                  <a:lnSpc>
                    <a:spcPts val="4960"/>
                  </a:lnSpc>
                  <a:spcBef>
                    <a:spcPts val="515"/>
                  </a:spcBef>
                </a:pPr>
                <a:r>
                  <a:rPr sz="2205" spc="28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L</a:t>
                </a:r>
                <a:r>
                  <a:rPr sz="2205" spc="17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i</a:t>
                </a:r>
                <a:r>
                  <a:rPr sz="2205" spc="3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k</a:t>
                </a:r>
                <a:r>
                  <a:rPr sz="2205" spc="32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e</a:t>
                </a:r>
                <a:r>
                  <a:rPr sz="2205" spc="16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li</a:t>
                </a:r>
                <a:r>
                  <a:rPr sz="2205" spc="3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h</a:t>
                </a:r>
                <a:r>
                  <a:rPr sz="2205" spc="35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oo</a:t>
                </a:r>
                <a:r>
                  <a:rPr sz="2205" spc="34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d</a:t>
                </a:r>
                <a:r>
                  <a:rPr sz="2205" spc="2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sz="2205" spc="33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=</a:t>
                </a:r>
                <a:r>
                  <a:rPr sz="2205" spc="210" dirty="0">
                    <a:solidFill>
                      <a:srgbClr val="BB57BE">
                        <a:alpha val="100000"/>
                      </a:srgb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 </a:t>
                </a:r>
                <a:r>
                  <a:rPr lang="en-US" altLang="zh-CN" sz="1800" i="1">
                    <a:latin typeface="Cambria Math" panose="02040503050406030204" charset="0"/>
                    <a:cs typeface="Cambria Math" panose="02040503050406030204" charset="0"/>
                  </a:rPr>
                  <a:t>L(θ)</a:t>
                </a:r>
                <a:r>
                  <a:rPr lang="en-US" sz="2205" spc="210" dirty="0">
                    <a:solidFill>
                      <a:schemeClr val="tx1">
                        <a:alpha val="100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2205" i="1" spc="210" dirty="0">
                            <a:solidFill>
                              <a:schemeClr val="tx1">
                                <a:alpha val="100000"/>
                              </a:schemeClr>
                            </a:solidFill>
                            <a:latin typeface="Cambria Math" panose="02040503050406030204" charset="0"/>
                            <a:ea typeface="Calibri" panose="020F0502020204030204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sz="2205" i="1" spc="210" dirty="0">
                            <a:solidFill>
                              <a:schemeClr val="tx1">
                                <a:alpha val="100000"/>
                              </a:schemeClr>
                            </a:solidFill>
                            <a:latin typeface="Cambria Math" panose="02040503050406030204" charset="0"/>
                            <a:ea typeface="Calibri" panose="020F0502020204030204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sz="2205" i="1" spc="210" dirty="0">
                            <a:solidFill>
                              <a:schemeClr val="tx1">
                                <a:alpha val="100000"/>
                              </a:schemeClr>
                            </a:solidFill>
                            <a:latin typeface="Cambria Math" panose="02040503050406030204" charset="0"/>
                            <a:ea typeface="Calibri" panose="020F0502020204030204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2205" i="1" spc="210" dirty="0">
                            <a:solidFill>
                              <a:schemeClr val="tx1">
                                <a:alpha val="100000"/>
                              </a:schemeClr>
                            </a:solidFill>
                            <a:latin typeface="Cambria Math" panose="02040503050406030204" charset="0"/>
                            <a:ea typeface="Calibri" panose="020F0502020204030204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sz="2205" i="1" spc="210" dirty="0">
                            <a:solidFill>
                              <a:schemeClr val="tx1">
                                <a:alpha val="100000"/>
                              </a:schemeClr>
                            </a:solidFill>
                            <a:latin typeface="Cambria Math" panose="02040503050406030204" charset="0"/>
                            <a:ea typeface="Calibri" panose="020F0502020204030204"/>
                            <a:cs typeface="Cambria Math" panose="02040503050406030204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∏"/>
                            <m:limLoc m:val="undOvr"/>
                            <m:supHide m:val="on"/>
                            <m:ctrlPr>
                              <a:rPr lang="en-US" sz="2205" i="1" spc="210" dirty="0">
                                <a:solidFill>
                                  <a:schemeClr val="tx1">
                                    <a:alpha val="100000"/>
                                  </a:schemeClr>
                                </a:solidFill>
                                <a:latin typeface="Cambria Math" panose="02040503050406030204" charset="0"/>
                                <a:ea typeface="Calibri" panose="020F0502020204030204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</m:ctrlPr>
                              </m:eqArrPr>
                              <m:e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𝑚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sz="2200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≠</m:t>
                                </m:r>
                                <m:r>
                                  <a:rPr lang="en-US" sz="2205" i="1" spc="210" dirty="0">
                                    <a:solidFill>
                                      <a:schemeClr val="tx1">
                                        <a:alpha val="100000"/>
                                      </a:schemeClr>
                                    </a:solidFill>
                                    <a:latin typeface="Cambria Math" panose="02040503050406030204" charset="0"/>
                                    <a:ea typeface="Calibri" panose="020F0502020204030204"/>
                                    <a:cs typeface="Cambria Math" panose="02040503050406030204" charset="0"/>
                                  </a:rPr>
                                  <m:t>0</m:t>
                                </m:r>
                              </m:e>
                            </m:eqArr>
                          </m:sub>
                          <m:sup/>
                          <m:e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𝑝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(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𝑤</m:t>
                            </m:r>
                            <m:r>
                              <a:rPr lang="en-US" sz="2200" b="1" spc="2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𝑡</m:t>
                            </m:r>
                            <m:r>
                              <a:rPr lang="en-US" sz="2200" b="1" spc="2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+</m:t>
                            </m:r>
                            <m:r>
                              <a:rPr lang="en-US" sz="2200" b="1" spc="2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𝑗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|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𝑤</m:t>
                            </m:r>
                            <m:r>
                              <a:rPr lang="en-US" sz="2200" b="1" spc="2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𝑡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;</m:t>
                            </m:r>
                            <m:r>
                              <a:rPr lang="en-US" sz="2200" b="1" spc="20" baseline="-25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 </m:t>
                            </m:r>
                            <m:r>
                              <a:rPr lang="en-US" sz="2200" spc="210" dirty="0">
                                <a:solidFill>
                                  <a:schemeClr val="tx1">
                                    <a:alpha val="100000"/>
                                  </a:schemeClr>
                                </a:solidFill>
                                <a:latin typeface="Arial" panose="020B0604020202020204" pitchFamily="34" charset="0"/>
                                <a:ea typeface="Calibri" panose="020F0502020204030204"/>
                                <a:cs typeface="Arial" panose="020B0604020202020204" pitchFamily="34" charset="0"/>
                                <a:sym typeface="+mn-ea"/>
                              </a:rPr>
                              <m:t>𝜃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)</m:t>
                            </m:r>
                            <m:r>
                              <a:rPr lang="en-US" sz="2200" b="1" spc="2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Cambria Math" panose="02040503050406030204"/>
                                <a:sym typeface="+mn-ea"/>
                              </a:rPr>
                              <m:t> </m:t>
                            </m:r>
                          </m:e>
                        </m:nary>
                      </m:e>
                    </m:nary>
                  </m:oMath>
                </a14:m>
                <a:endParaRPr lang="en-US" sz="2205" spc="210" dirty="0">
                  <a:solidFill>
                    <a:schemeClr val="tx1">
                      <a:alpha val="100000"/>
                    </a:scheme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endParaRPr>
              </a:p>
            </p:txBody>
          </p:sp>
        </mc:Choice>
        <mc:Fallback>
          <p:sp>
            <p:nvSpPr>
              <p:cNvPr id="138" name="textbox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50" y="1210945"/>
                <a:ext cx="7990840" cy="2164715"/>
              </a:xfrm>
              <a:prstGeom prst="rect">
                <a:avLst/>
              </a:prstGeom>
              <a:blipFill rotWithShape="1">
                <a:blip r:embed="rId1"/>
                <a:stretch>
                  <a:fillRect t="-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3"/>
          <p:cNvSpPr/>
          <p:nvPr/>
        </p:nvSpPr>
        <p:spPr>
          <a:xfrm>
            <a:off x="2192304" y="4010032"/>
            <a:ext cx="7836833" cy="41293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480"/>
              </a:lnSpc>
            </a:pP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ob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j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f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age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nega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og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kelihood:</a:t>
            </a:r>
            <a:endParaRPr lang="en-US" altLang="en-US" sz="2205" dirty="0"/>
          </a:p>
        </p:txBody>
      </p:sp>
      <p:graphicFrame>
        <p:nvGraphicFramePr>
          <p:cNvPr id="144" name="table 144"/>
          <p:cNvGraphicFramePr>
            <a:graphicFrameLocks noGrp="1"/>
          </p:cNvGraphicFramePr>
          <p:nvPr/>
        </p:nvGraphicFramePr>
        <p:xfrm>
          <a:off x="4997120" y="3450335"/>
          <a:ext cx="3632200" cy="365125"/>
        </p:xfrm>
        <a:graphic>
          <a:graphicData uri="http://schemas.openxmlformats.org/drawingml/2006/table">
            <a:tbl>
              <a:tblPr/>
              <a:tblGrid>
                <a:gridCol w="3632200"/>
              </a:tblGrid>
              <a:tr h="36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75" dirty="0"/>
                    </a:p>
                    <a:p>
                      <a:pPr indent="117475" algn="l" rtl="0" eaLnBrk="0">
                        <a:lnSpc>
                          <a:spcPts val="2545"/>
                        </a:lnSpc>
                        <a:spcBef>
                          <a:spcPts val="0"/>
                        </a:spcBef>
                      </a:pP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ll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ed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i="1" spc="5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590" i="1" spc="6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i="1" spc="5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i="1" spc="4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3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i="1" spc="3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590" i="1" spc="6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i="1" spc="5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ss</a:t>
                      </a:r>
                      <a:r>
                        <a:rPr sz="1590" spc="30" dirty="0">
                          <a:solidFill>
                            <a:srgbClr val="BB57BE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</a:t>
                      </a:r>
                      <a:endParaRPr lang="en-US" altLang="en-US" sz="159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5" name="table 145"/>
          <p:cNvGraphicFramePr>
            <a:graphicFrameLocks noGrp="1"/>
          </p:cNvGraphicFramePr>
          <p:nvPr/>
        </p:nvGraphicFramePr>
        <p:xfrm>
          <a:off x="2303884" y="2917065"/>
          <a:ext cx="1623695" cy="625475"/>
        </p:xfrm>
        <a:graphic>
          <a:graphicData uri="http://schemas.openxmlformats.org/drawingml/2006/table">
            <a:tbl>
              <a:tblPr/>
              <a:tblGrid>
                <a:gridCol w="1623695"/>
              </a:tblGrid>
              <a:tr h="625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75" dirty="0"/>
                    </a:p>
                    <a:p>
                      <a:pPr marL="111760" indent="9525" algn="l" rtl="0" eaLnBrk="0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585" spc="21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  <a:sym typeface="+mn-ea"/>
                        </a:rPr>
                        <a:t>θ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ll </a:t>
                      </a:r>
                      <a:r>
                        <a:rPr sz="159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va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59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</a:t>
                      </a:r>
                      <a:r>
                        <a:rPr sz="159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3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op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z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endParaRPr lang="en-US" altLang="en-US" sz="159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7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13734" y="3624139"/>
            <a:ext cx="1292351" cy="339679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919324" y="2795677"/>
            <a:ext cx="440346" cy="4434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831401" y="4751006"/>
                <a:ext cx="5846445" cy="11087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pc="21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  <a:sym typeface="+mn-ea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pc="21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+mn-ea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∏"/>
                          <m:limLoc m:val="undOvr"/>
                          <m:ctrlPr>
                            <a:rPr lang="en-US" i="1" spc="210" dirty="0">
                              <a:solidFill>
                                <a:schemeClr val="tx1">
                                  <a:alpha val="100000"/>
                                </a:schemeClr>
                              </a:solidFill>
                              <a:latin typeface="Cambria Math" panose="02040503050406030204" charset="0"/>
                              <a:ea typeface="Calibri" panose="020F0502020204030204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i="1" spc="210" dirty="0">
                              <a:solidFill>
                                <a:schemeClr val="tx1">
                                  <a:alpha val="100000"/>
                                </a:schemeClr>
                              </a:solidFill>
                              <a:latin typeface="Cambria Math" panose="02040503050406030204" charset="0"/>
                              <a:ea typeface="Calibri" panose="020F0502020204030204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i="1" spc="210" dirty="0">
                              <a:solidFill>
                                <a:schemeClr val="tx1">
                                  <a:alpha val="100000"/>
                                </a:schemeClr>
                              </a:solidFill>
                              <a:latin typeface="Cambria Math" panose="02040503050406030204" charset="0"/>
                              <a:ea typeface="Calibri" panose="020F0502020204030204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i="1" spc="210" dirty="0">
                              <a:solidFill>
                                <a:schemeClr val="tx1">
                                  <a:alpha val="100000"/>
                                </a:schemeClr>
                              </a:solidFill>
                              <a:latin typeface="Cambria Math" panose="02040503050406030204" charset="0"/>
                              <a:ea typeface="Calibri" panose="020F0502020204030204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i="1" spc="210" dirty="0">
                              <a:solidFill>
                                <a:schemeClr val="tx1">
                                  <a:alpha val="100000"/>
                                </a:schemeClr>
                              </a:solidFill>
                              <a:latin typeface="Cambria Math" panose="02040503050406030204" charset="0"/>
                              <a:ea typeface="Calibri" panose="020F0502020204030204"/>
                              <a:cs typeface="Cambria Math" panose="02040503050406030204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US" i="1" spc="210" dirty="0">
                                  <a:solidFill>
                                    <a:schemeClr val="tx1">
                                      <a:alpha val="100000"/>
                                    </a:schemeClr>
                                  </a:solidFill>
                                  <a:latin typeface="Cambria Math" panose="02040503050406030204" charset="0"/>
                                  <a:ea typeface="Calibri" panose="020F0502020204030204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≤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≤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≠</m:t>
                                  </m:r>
                                  <m:r>
                                    <a:rPr lang="en-US" i="1" spc="210" dirty="0">
                                      <a:solidFill>
                                        <a:schemeClr val="tx1">
                                          <a:alpha val="100000"/>
                                        </a:schemeClr>
                                      </a:solidFill>
                                      <a:latin typeface="Cambria Math" panose="02040503050406030204" charset="0"/>
                                      <a:ea typeface="Calibri" panose="020F0502020204030204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e>
                              </m:eqAr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log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 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𝑝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(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𝑤</m:t>
                              </m:r>
                              <m:r>
                                <a:rPr lang="en-US" b="1" spc="20" baseline="-25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𝑡</m:t>
                              </m:r>
                              <m:r>
                                <a:rPr lang="en-US" b="1" spc="20" baseline="-25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+</m:t>
                              </m:r>
                              <m:r>
                                <a:rPr lang="en-US" b="1" spc="20" baseline="-25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𝑗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|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𝑤</m:t>
                              </m:r>
                              <m:r>
                                <a:rPr lang="en-US" b="1" spc="20" baseline="-25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𝑡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;</m:t>
                              </m:r>
                              <m:r>
                                <a:rPr lang="en-US" b="1" spc="20" baseline="-25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 </m:t>
                              </m:r>
                              <m:r>
                                <a:rPr lang="en-US" spc="210" dirty="0">
                                  <a:solidFill>
                                    <a:schemeClr val="tx1">
                                      <a:alpha val="100000"/>
                                    </a:schemeClr>
                                  </a:solidFill>
                                  <a:latin typeface="Arial" panose="020B0604020202020204" pitchFamily="34" charset="0"/>
                                  <a:ea typeface="Calibri" panose="020F0502020204030204"/>
                                  <a:cs typeface="Arial" panose="020B0604020202020204" pitchFamily="34" charset="0"/>
                                  <a:sym typeface="+mn-ea"/>
                                </a:rPr>
                                <m:t>𝜃</m:t>
                              </m:r>
                              <m:r>
                                <a:rPr lang="en-US" b="1" spc="2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/>
                                  <a:ea typeface="Cambria Math" panose="02040503050406030204"/>
                                  <a:cs typeface="Cambria Math" panose="02040503050406030204"/>
                                  <a:sym typeface="+mn-ea"/>
                                </a:rPr>
                                <m:t>) 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401" y="4751006"/>
                <a:ext cx="5846445" cy="1108710"/>
              </a:xfrm>
              <a:prstGeom prst="rect">
                <a:avLst/>
              </a:prstGeom>
              <a:blipFill rotWithShape="1">
                <a:blip r:embed="rId4"/>
                <a:stretch>
                  <a:fillRect l="-10" t="-52" r="10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8865" y="1483360"/>
            <a:ext cx="97491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O</a:t>
            </a:r>
            <a:r>
              <a:rPr lang="zh-CN" altLang="en-US"/>
              <a:t>bjective function</a:t>
            </a:r>
            <a:r>
              <a:rPr lang="en-US" altLang="zh-CN"/>
              <a:t>:</a:t>
            </a:r>
            <a:r>
              <a:rPr lang="zh-CN" altLang="en-US"/>
              <a:t>  A key difference here is that we invoke a Naive</a:t>
            </a:r>
            <a:r>
              <a:rPr lang="en-US" altLang="zh-CN"/>
              <a:t> </a:t>
            </a:r>
            <a:r>
              <a:rPr lang="zh-CN" altLang="en-US"/>
              <a:t>Bayes assumption to break out the probabilities.</a:t>
            </a:r>
            <a:endParaRPr lang="zh-CN" altLang="en-US"/>
          </a:p>
          <a:p>
            <a:r>
              <a:rPr lang="zh-CN" altLang="en-US"/>
              <a:t>In other words, given the center word, all</a:t>
            </a:r>
            <a:r>
              <a:rPr lang="en-US" altLang="zh-CN"/>
              <a:t> </a:t>
            </a:r>
            <a:r>
              <a:rPr lang="zh-CN" altLang="en-US"/>
              <a:t>output words are completely independent.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2330" y="2506980"/>
            <a:ext cx="6498590" cy="39192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5"/>
              <p:cNvSpPr/>
              <p:nvPr/>
            </p:nvSpPr>
            <p:spPr>
              <a:xfrm>
                <a:off x="2086610" y="1863090"/>
                <a:ext cx="8333740" cy="67627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91000"/>
                  </a:lnSpc>
                </a:pPr>
                <a:endParaRPr lang="en-US" altLang="en-US" sz="100" dirty="0"/>
              </a:p>
              <a:p>
                <a:pPr indent="20955" algn="l" rtl="0" eaLnBrk="0">
                  <a:lnSpc>
                    <a:spcPct val="90000"/>
                  </a:lnSpc>
                </a:pP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Exa</a:t>
                </a:r>
                <a:r>
                  <a:rPr sz="2000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m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p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l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e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000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w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i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ndo</a:t>
                </a:r>
                <a:r>
                  <a:rPr sz="2000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w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s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and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p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r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ocess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f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o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r 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co</a:t>
                </a:r>
                <a:r>
                  <a:rPr sz="2000" spc="4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m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pu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ti</a:t>
                </a:r>
                <a:r>
                  <a:rPr sz="2000" spc="3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ng</a:t>
                </a:r>
                <a14:m>
                  <m:oMath xmlns:m="http://schemas.openxmlformats.org/officeDocument/2006/math"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  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𝑤</m:t>
                    </m:r>
                    <m:r>
                      <a:rPr lang="en-US" sz="20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𝑡</m:t>
                    </m:r>
                    <m:r>
                      <a:rPr lang="en-US" sz="20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+</m:t>
                    </m:r>
                    <m:r>
                      <a:rPr lang="en-US" sz="20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𝑗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𝑤</m:t>
                    </m:r>
                    <m:r>
                      <a:rPr lang="en-US" sz="20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𝑡</m:t>
                    </m:r>
                    <m:r>
                      <a:rPr lang="en-US" sz="20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)</m:t>
                    </m:r>
                  </m:oMath>
                </a14:m>
                <a:endParaRPr lang="en-US" sz="2000" b="1" spc="20" dirty="0">
                  <a:solidFill>
                    <a:srgbClr val="000000">
                      <a:alpha val="100000"/>
                    </a:srgbClr>
                  </a:solidFill>
                  <a:latin typeface="Cambria Math" panose="02040503050406030204"/>
                  <a:ea typeface="Cambria Math" panose="02040503050406030204"/>
                  <a:cs typeface="Cambria Math" panose="02040503050406030204"/>
                  <a:sym typeface="+mn-ea"/>
                </a:endParaRPr>
              </a:p>
              <a:p>
                <a:pPr indent="20955" algn="l" rtl="0" eaLnBrk="0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sz="2000" b="1" spc="20" baseline="-2500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𝐩𝐫𝐨𝐛𝐥𝐞𝐦𝐬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sz="2000" b="1" spc="20" baseline="-2500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z="2000" spc="20" dirty="0">
                    <a:solidFill>
                      <a:srgbClr val="FF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)</a:t>
                </a:r>
                <a:r>
                  <a:rPr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0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</a:rPr>
                  <a:t>short for </a:t>
                </a:r>
                <a14:m>
                  <m:oMath xmlns:m="http://schemas.openxmlformats.org/officeDocument/2006/math"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𝐩𝐫𝐨𝐛𝐥𝐞𝐦𝐬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 ;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sz="2000" b="1" spc="20" baseline="-2500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𝐩𝐫𝐨𝐛𝐥𝐞𝐦𝐬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,</m:t>
                    </m:r>
                    <m:r>
                      <a:rPr lang="en-US" sz="2000" b="1" spc="2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sz="2000" b="1" spc="20" baseline="-25000" dirty="0">
                        <a:solidFill>
                          <a:srgbClr val="FF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z="2000" spc="20" dirty="0">
                    <a:solidFill>
                      <a:srgbClr val="FF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spc="21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 panose="020B0604020202020204" pitchFamily="34" charset="0"/>
                        <a:ea typeface="Calibri" panose="020F0502020204030204"/>
                        <a:cs typeface="Arial" panose="020B0604020202020204" pitchFamily="34" charset="0"/>
                        <a:sym typeface="+mn-ea"/>
                      </a:rPr>
                      <m:t>𝜃</m:t>
                    </m:r>
                  </m:oMath>
                </a14:m>
                <a:r>
                  <a:rPr lang="en-US" sz="2000" spc="20" dirty="0">
                    <a:solidFill>
                      <a:srgbClr val="FF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</a:t>
                </a:r>
                <a:endParaRPr lang="en-US" sz="2000" spc="20" dirty="0">
                  <a:solidFill>
                    <a:srgbClr val="FF0000">
                      <a:alpha val="100000"/>
                    </a:srgbClr>
                  </a:solidFill>
                  <a:latin typeface="Cambria Math" panose="02040503050406030204"/>
                  <a:ea typeface="Cambria Math" panose="02040503050406030204"/>
                  <a:cs typeface="Cambria Math" panose="02040503050406030204"/>
                  <a:sym typeface="+mn-ea"/>
                </a:endParaRPr>
              </a:p>
            </p:txBody>
          </p:sp>
        </mc:Choice>
        <mc:Fallback>
          <p:sp>
            <p:nvSpPr>
              <p:cNvPr id="155" name="textbox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610" y="1863090"/>
                <a:ext cx="8333740" cy="676275"/>
              </a:xfrm>
              <a:prstGeom prst="rect">
                <a:avLst/>
              </a:prstGeom>
              <a:blipFill rotWithShape="1">
                <a:blip r:embed="rId1"/>
                <a:stretch>
                  <a:fillRect t="-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79617" y="1518844"/>
            <a:ext cx="51771" cy="0"/>
          </a:xfrm>
          <a:prstGeom prst="rect">
            <a:avLst/>
          </a:prstGeom>
        </p:spPr>
      </p:pic>
      <p:pic>
        <p:nvPicPr>
          <p:cNvPr id="157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629832" y="1518844"/>
            <a:ext cx="51770" cy="0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90009" y="1518844"/>
            <a:ext cx="51770" cy="0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355272" y="1518844"/>
            <a:ext cx="51770" cy="0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70726" y="1518844"/>
            <a:ext cx="51770" cy="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590817" y="4032397"/>
            <a:ext cx="1194979" cy="220018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83710" y="3438336"/>
            <a:ext cx="4537137" cy="807950"/>
          </a:xfrm>
          <a:prstGeom prst="rect">
            <a:avLst/>
          </a:prstGeom>
        </p:spPr>
      </p:pic>
      <p:sp>
        <p:nvSpPr>
          <p:cNvPr id="91" name="textbox 91"/>
          <p:cNvSpPr/>
          <p:nvPr/>
        </p:nvSpPr>
        <p:spPr>
          <a:xfrm>
            <a:off x="2769440" y="4238885"/>
            <a:ext cx="1083049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96520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prob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855" i="1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92" name="path"/>
          <p:cNvSpPr/>
          <p:nvPr/>
        </p:nvSpPr>
        <p:spPr>
          <a:xfrm>
            <a:off x="2796408" y="4711323"/>
            <a:ext cx="2169857" cy="159572"/>
          </a:xfrm>
          <a:custGeom>
            <a:avLst/>
            <a:gdLst/>
            <a:ahLst/>
            <a:cxnLst/>
            <a:rect l="0" t="0" r="0" b="0"/>
            <a:pathLst>
              <a:path w="3872" h="284">
                <a:moveTo>
                  <a:pt x="3864" y="8"/>
                </a:moveTo>
                <a:cubicBezTo>
                  <a:pt x="3864" y="82"/>
                  <a:pt x="3854" y="142"/>
                  <a:pt x="3842" y="142"/>
                </a:cubicBezTo>
                <a:lnTo>
                  <a:pt x="1929" y="142"/>
                </a:lnTo>
                <a:cubicBezTo>
                  <a:pt x="1917" y="142"/>
                  <a:pt x="1907" y="202"/>
                  <a:pt x="1907" y="276"/>
                </a:cubicBezTo>
                <a:cubicBezTo>
                  <a:pt x="1907" y="202"/>
                  <a:pt x="1897" y="142"/>
                  <a:pt x="1884" y="142"/>
                </a:cubicBezTo>
                <a:lnTo>
                  <a:pt x="30" y="142"/>
                </a:lnTo>
                <a:cubicBezTo>
                  <a:pt x="18" y="142"/>
                  <a:pt x="8" y="82"/>
                  <a:pt x="8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3" name="rect"/>
          <p:cNvSpPr/>
          <p:nvPr/>
        </p:nvSpPr>
        <p:spPr>
          <a:xfrm>
            <a:off x="6310069" y="4246058"/>
            <a:ext cx="939501" cy="365759"/>
          </a:xfrm>
          <a:prstGeom prst="rect">
            <a:avLst/>
          </a:prstGeom>
          <a:solidFill>
            <a:srgbClr val="BDD7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4" name="textbox 94"/>
          <p:cNvSpPr/>
          <p:nvPr/>
        </p:nvSpPr>
        <p:spPr>
          <a:xfrm>
            <a:off x="3981468" y="4238885"/>
            <a:ext cx="918321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1239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tur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</a:t>
            </a:r>
            <a:endParaRPr lang="en-US" altLang="en-US" sz="1855" dirty="0"/>
          </a:p>
        </p:txBody>
      </p:sp>
      <p:sp>
        <p:nvSpPr>
          <p:cNvPr id="96" name="textbox 96"/>
          <p:cNvSpPr/>
          <p:nvPr/>
        </p:nvSpPr>
        <p:spPr>
          <a:xfrm>
            <a:off x="5133900" y="4246058"/>
            <a:ext cx="911038" cy="365872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0" rIns="0" bIns="0"/>
          <a:p>
            <a:pPr algn="l" rtl="0" eaLnBrk="0">
              <a:lnSpc>
                <a:spcPct val="164000"/>
              </a:lnSpc>
            </a:pPr>
            <a:endParaRPr lang="en-US" altLang="en-US" sz="100" dirty="0"/>
          </a:p>
          <a:p>
            <a:pPr indent="31178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i="1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endParaRPr lang="en-US" altLang="en-US" sz="1855" dirty="0"/>
          </a:p>
        </p:txBody>
      </p:sp>
      <p:sp>
        <p:nvSpPr>
          <p:cNvPr id="97" name="path"/>
          <p:cNvSpPr/>
          <p:nvPr/>
        </p:nvSpPr>
        <p:spPr>
          <a:xfrm>
            <a:off x="6314387" y="4743594"/>
            <a:ext cx="1909485" cy="166744"/>
          </a:xfrm>
          <a:custGeom>
            <a:avLst/>
            <a:gdLst/>
            <a:ahLst/>
            <a:cxnLst/>
            <a:rect l="0" t="0" r="0" b="0"/>
            <a:pathLst>
              <a:path w="3408" h="297">
                <a:moveTo>
                  <a:pt x="3400" y="8"/>
                </a:moveTo>
                <a:cubicBezTo>
                  <a:pt x="3400" y="85"/>
                  <a:pt x="3389" y="148"/>
                  <a:pt x="3376" y="148"/>
                </a:cubicBezTo>
                <a:lnTo>
                  <a:pt x="1701" y="148"/>
                </a:lnTo>
                <a:cubicBezTo>
                  <a:pt x="1688" y="148"/>
                  <a:pt x="1678" y="211"/>
                  <a:pt x="1678" y="289"/>
                </a:cubicBezTo>
                <a:cubicBezTo>
                  <a:pt x="1678" y="211"/>
                  <a:pt x="1667" y="148"/>
                  <a:pt x="1654" y="148"/>
                </a:cubicBezTo>
                <a:lnTo>
                  <a:pt x="31" y="148"/>
                </a:lnTo>
                <a:cubicBezTo>
                  <a:pt x="18" y="148"/>
                  <a:pt x="7" y="85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8" name="textbox 98"/>
          <p:cNvSpPr/>
          <p:nvPr/>
        </p:nvSpPr>
        <p:spPr>
          <a:xfrm>
            <a:off x="6298863" y="4256972"/>
            <a:ext cx="962024" cy="32889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35"/>
              </a:lnSpc>
              <a:tabLst>
                <a:tab pos="118110" algn="l"/>
              </a:tabLst>
            </a:pP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nking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855" dirty="0"/>
          </a:p>
        </p:txBody>
      </p:sp>
      <p:sp>
        <p:nvSpPr>
          <p:cNvPr id="99" name="textbox 99"/>
          <p:cNvSpPr/>
          <p:nvPr/>
        </p:nvSpPr>
        <p:spPr>
          <a:xfrm>
            <a:off x="7421693" y="4238885"/>
            <a:ext cx="739027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ises</a:t>
            </a:r>
            <a:endParaRPr lang="en-US" altLang="en-US" sz="1855" dirty="0"/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440462" y="4019249"/>
            <a:ext cx="1153314" cy="2271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1"/>
              <p:cNvSpPr/>
              <p:nvPr/>
            </p:nvSpPr>
            <p:spPr>
              <a:xfrm>
                <a:off x="2484755" y="3321050"/>
                <a:ext cx="1066800" cy="453390"/>
              </a:xfrm>
              <a:prstGeom prst="rect">
                <a:avLst/>
              </a:prstGeom>
            </p:spPr>
            <p:txBody>
              <a:bodyPr vert="horz" wrap="square" lIns="0" tIns="0" rIns="0" bIns="0"/>
              <a:p>
                <a:pPr algn="l" rtl="0" eaLnBrk="0">
                  <a:lnSpc>
                    <a:spcPct val="81000"/>
                  </a:lnSpc>
                </a:pPr>
                <a:endParaRPr lang="en-US" altLang="en-US" sz="1500" dirty="0"/>
              </a:p>
              <a:p>
                <a:pPr indent="12700" algn="l" rtl="0" eaLnBrk="0">
                  <a:lnSpc>
                    <a:spcPct val="92000"/>
                  </a:lnSpc>
                </a:pPr>
                <a14:m>
                  <m:oMath xmlns:m="http://schemas.openxmlformats.org/officeDocument/2006/math"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𝐩𝐫𝐨𝐛𝐥𝐞𝐦𝐬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z="15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</a:t>
                </a:r>
                <a:endParaRPr lang="en-US" altLang="en-US" sz="1500" dirty="0"/>
              </a:p>
            </p:txBody>
          </p:sp>
        </mc:Choice>
        <mc:Fallback>
          <p:sp>
            <p:nvSpPr>
              <p:cNvPr id="101" name="textbox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55" y="3321050"/>
                <a:ext cx="1066800" cy="453390"/>
              </a:xfrm>
              <a:prstGeom prst="rect">
                <a:avLst/>
              </a:prstGeom>
              <a:blipFill rotWithShape="1">
                <a:blip r:embed="rId6"/>
                <a:stretch>
                  <a:fillRect t="-8403" r="-3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3"/>
          <p:cNvSpPr/>
          <p:nvPr/>
        </p:nvSpPr>
        <p:spPr>
          <a:xfrm>
            <a:off x="8349576" y="4249643"/>
            <a:ext cx="459441" cy="4202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12000"/>
              </a:lnSpc>
            </a:pPr>
            <a:endParaRPr lang="en-US" altLang="en-US" sz="880" dirty="0"/>
          </a:p>
          <a:p>
            <a:pPr indent="107950" algn="l" rtl="0" eaLnBrk="0">
              <a:lnSpc>
                <a:spcPts val="1495"/>
              </a:lnSpc>
              <a:spcBef>
                <a:spcPts val="5"/>
              </a:spcBef>
            </a:pPr>
            <a:r>
              <a:rPr sz="1855" i="1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55" i="1" spc="-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104" name="textbox 104"/>
          <p:cNvSpPr/>
          <p:nvPr/>
        </p:nvSpPr>
        <p:spPr>
          <a:xfrm>
            <a:off x="8887459" y="4249643"/>
            <a:ext cx="337297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76000"/>
              </a:lnSpc>
            </a:pPr>
            <a:endParaRPr lang="en-US" altLang="en-US" sz="880" dirty="0"/>
          </a:p>
          <a:p>
            <a:pPr indent="107315" algn="l" rtl="0" eaLnBrk="0">
              <a:lnSpc>
                <a:spcPts val="725"/>
              </a:lnSpc>
              <a:spcBef>
                <a:spcPts val="5"/>
              </a:spcBef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5" name="textbox 105"/>
          <p:cNvSpPr/>
          <p:nvPr/>
        </p:nvSpPr>
        <p:spPr>
          <a:xfrm>
            <a:off x="2248124" y="4253227"/>
            <a:ext cx="323290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77000"/>
              </a:lnSpc>
            </a:pPr>
            <a:endParaRPr lang="en-US" altLang="en-US" sz="88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725"/>
              </a:lnSpc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6" name="path"/>
          <p:cNvSpPr/>
          <p:nvPr/>
        </p:nvSpPr>
        <p:spPr>
          <a:xfrm>
            <a:off x="5208305" y="4725663"/>
            <a:ext cx="762004" cy="152399"/>
          </a:xfrm>
          <a:custGeom>
            <a:avLst/>
            <a:gdLst/>
            <a:ahLst/>
            <a:cxnLst/>
            <a:rect l="0" t="0" r="0" b="0"/>
            <a:pathLst>
              <a:path w="1360" h="271">
                <a:moveTo>
                  <a:pt x="1352" y="7"/>
                </a:moveTo>
                <a:cubicBezTo>
                  <a:pt x="1352" y="78"/>
                  <a:pt x="1342" y="136"/>
                  <a:pt x="1330" y="136"/>
                </a:cubicBezTo>
                <a:lnTo>
                  <a:pt x="691" y="136"/>
                </a:lnTo>
                <a:cubicBezTo>
                  <a:pt x="679" y="136"/>
                  <a:pt x="669" y="193"/>
                  <a:pt x="669" y="263"/>
                </a:cubicBezTo>
                <a:cubicBezTo>
                  <a:pt x="669" y="193"/>
                  <a:pt x="660" y="136"/>
                  <a:pt x="648" y="136"/>
                </a:cubicBezTo>
                <a:lnTo>
                  <a:pt x="29" y="136"/>
                </a:lnTo>
                <a:cubicBezTo>
                  <a:pt x="17" y="136"/>
                  <a:pt x="7" y="78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3" name="文本框 2"/>
          <p:cNvSpPr txBox="1"/>
          <p:nvPr/>
        </p:nvSpPr>
        <p:spPr>
          <a:xfrm>
            <a:off x="4945380" y="4918710"/>
            <a:ext cx="1420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lang="en-US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p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endParaRPr lang="en-US" spc="6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5240" y="4920615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74595" y="4912360"/>
            <a:ext cx="24917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01"/>
              <p:cNvSpPr/>
              <p:nvPr/>
            </p:nvSpPr>
            <p:spPr>
              <a:xfrm>
                <a:off x="4149725" y="3638550"/>
                <a:ext cx="1066800" cy="453390"/>
              </a:xfrm>
              <a:prstGeom prst="rect">
                <a:avLst/>
              </a:prstGeom>
            </p:spPr>
            <p:txBody>
              <a:bodyPr vert="horz" wrap="square" lIns="0" tIns="0" rIns="0" bIns="0"/>
              <a:p>
                <a:pPr algn="l" rtl="0" eaLnBrk="0">
                  <a:lnSpc>
                    <a:spcPct val="81000"/>
                  </a:lnSpc>
                </a:pPr>
                <a:endParaRPr lang="en-US" altLang="en-US" sz="1500" dirty="0"/>
              </a:p>
              <a:p>
                <a:pPr indent="12700" algn="l" rtl="0" eaLnBrk="0">
                  <a:lnSpc>
                    <a:spcPct val="92000"/>
                  </a:lnSpc>
                </a:pPr>
                <a14:m>
                  <m:oMath xmlns:m="http://schemas.openxmlformats.org/officeDocument/2006/math"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𝐭𝐮𝐫𝐧𝐢𝐧𝐠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z="15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</a:t>
                </a:r>
                <a:endParaRPr lang="en-US" altLang="en-US" sz="1500" dirty="0"/>
              </a:p>
            </p:txBody>
          </p:sp>
        </mc:Choice>
        <mc:Fallback>
          <p:sp>
            <p:nvSpPr>
              <p:cNvPr id="6" name="textbox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725" y="3638550"/>
                <a:ext cx="1066800" cy="453390"/>
              </a:xfrm>
              <a:prstGeom prst="rect">
                <a:avLst/>
              </a:prstGeom>
              <a:blipFill rotWithShape="1">
                <a:blip r:embed="rId7"/>
                <a:stretch>
                  <a:fillRect t="-8403"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01"/>
              <p:cNvSpPr/>
              <p:nvPr/>
            </p:nvSpPr>
            <p:spPr>
              <a:xfrm>
                <a:off x="5814695" y="3646170"/>
                <a:ext cx="1066800" cy="453390"/>
              </a:xfrm>
              <a:prstGeom prst="rect">
                <a:avLst/>
              </a:prstGeom>
            </p:spPr>
            <p:txBody>
              <a:bodyPr vert="horz" wrap="square" lIns="0" tIns="0" rIns="0" bIns="0"/>
              <a:p>
                <a:pPr algn="l" rtl="0" eaLnBrk="0">
                  <a:lnSpc>
                    <a:spcPct val="81000"/>
                  </a:lnSpc>
                </a:pPr>
                <a:endParaRPr lang="en-US" altLang="en-US" sz="1500" dirty="0"/>
              </a:p>
              <a:p>
                <a:pPr indent="12700" algn="l" rtl="0" eaLnBrk="0">
                  <a:lnSpc>
                    <a:spcPct val="92000"/>
                  </a:lnSpc>
                </a:pPr>
                <a14:m>
                  <m:oMath xmlns:m="http://schemas.openxmlformats.org/officeDocument/2006/math"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𝐛𝐚𝐧𝐤𝐢𝐧𝐠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sz="1500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sz="1500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z="1500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</a:t>
                </a:r>
                <a:endParaRPr lang="en-US" altLang="en-US" sz="1500" dirty="0"/>
              </a:p>
            </p:txBody>
          </p:sp>
        </mc:Choice>
        <mc:Fallback>
          <p:sp>
            <p:nvSpPr>
              <p:cNvPr id="7" name="textbox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95" y="3646170"/>
                <a:ext cx="1066800" cy="453390"/>
              </a:xfrm>
              <a:prstGeom prst="rect">
                <a:avLst/>
              </a:prstGeom>
              <a:blipFill rotWithShape="1">
                <a:blip r:embed="rId8"/>
                <a:stretch>
                  <a:fillRect t="-8403" r="-23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56195" y="3693795"/>
                <a:ext cx="165989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𝑝</m:t>
                    </m:r>
                    <m:r>
                      <a:rPr lang="en-US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(</m:t>
                    </m:r>
                    <m:r>
                      <a:rPr lang="en-US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𝐮</m:t>
                    </m:r>
                    <m:r>
                      <a:rPr lang="en-US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𝐜𝐫𝐢𝐬𝐞𝐬</m:t>
                    </m:r>
                    <m:r>
                      <a:rPr lang="en-US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|</m:t>
                    </m:r>
                    <m:r>
                      <a:rPr lang="en-US" b="1" spc="2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𝐯</m:t>
                    </m:r>
                    <m:r>
                      <a:rPr lang="en-US" b="1" spc="20" baseline="-250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/>
                        <a:ea typeface="Cambria Math" panose="02040503050406030204"/>
                        <a:cs typeface="Cambria Math" panose="02040503050406030204"/>
                        <a:sym typeface="+mn-ea"/>
                      </a:rPr>
                      <m:t>𝐢𝐧𝐭𝐨</m:t>
                    </m:r>
                  </m:oMath>
                </a14:m>
                <a:r>
                  <a:rPr lang="en-US" spc="20" dirty="0">
                    <a:solidFill>
                      <a:srgbClr val="000000">
                        <a:alpha val="100000"/>
                      </a:srgbClr>
                    </a:solidFill>
                    <a:latin typeface="Cambria Math" panose="02040503050406030204"/>
                    <a:ea typeface="Cambria Math" panose="02040503050406030204"/>
                    <a:cs typeface="Cambria Math" panose="02040503050406030204"/>
                    <a:sym typeface="+mn-ea"/>
                  </a:rPr>
                  <a:t>)</a:t>
                </a: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95" y="3693795"/>
                <a:ext cx="16598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(Skip-gram)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(CBOW)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 flipH="1">
            <a:off x="5761355" y="3904615"/>
            <a:ext cx="1374775" cy="252730"/>
          </a:xfrm>
          <a:prstGeom prst="rect">
            <a:avLst/>
          </a:prstGeom>
        </p:spPr>
      </p:pic>
      <p:sp>
        <p:nvSpPr>
          <p:cNvPr id="91" name="textbox 91"/>
          <p:cNvSpPr/>
          <p:nvPr/>
        </p:nvSpPr>
        <p:spPr>
          <a:xfrm>
            <a:off x="2870405" y="4137285"/>
            <a:ext cx="1083049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96520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prob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55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855" i="1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92" name="path"/>
          <p:cNvSpPr/>
          <p:nvPr/>
        </p:nvSpPr>
        <p:spPr>
          <a:xfrm>
            <a:off x="2897373" y="4609723"/>
            <a:ext cx="2169857" cy="159572"/>
          </a:xfrm>
          <a:custGeom>
            <a:avLst/>
            <a:gdLst/>
            <a:ahLst/>
            <a:cxnLst/>
            <a:rect l="0" t="0" r="0" b="0"/>
            <a:pathLst>
              <a:path w="3872" h="284">
                <a:moveTo>
                  <a:pt x="3864" y="8"/>
                </a:moveTo>
                <a:cubicBezTo>
                  <a:pt x="3864" y="82"/>
                  <a:pt x="3854" y="142"/>
                  <a:pt x="3842" y="142"/>
                </a:cubicBezTo>
                <a:lnTo>
                  <a:pt x="1929" y="142"/>
                </a:lnTo>
                <a:cubicBezTo>
                  <a:pt x="1917" y="142"/>
                  <a:pt x="1907" y="202"/>
                  <a:pt x="1907" y="276"/>
                </a:cubicBezTo>
                <a:cubicBezTo>
                  <a:pt x="1907" y="202"/>
                  <a:pt x="1897" y="142"/>
                  <a:pt x="1884" y="142"/>
                </a:cubicBezTo>
                <a:lnTo>
                  <a:pt x="30" y="142"/>
                </a:lnTo>
                <a:cubicBezTo>
                  <a:pt x="18" y="142"/>
                  <a:pt x="8" y="82"/>
                  <a:pt x="8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3" name="rect"/>
          <p:cNvSpPr/>
          <p:nvPr/>
        </p:nvSpPr>
        <p:spPr>
          <a:xfrm>
            <a:off x="6411034" y="4144458"/>
            <a:ext cx="939501" cy="365759"/>
          </a:xfrm>
          <a:prstGeom prst="rect">
            <a:avLst/>
          </a:prstGeom>
          <a:solidFill>
            <a:srgbClr val="BDD7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4" name="textbox 94"/>
          <p:cNvSpPr/>
          <p:nvPr/>
        </p:nvSpPr>
        <p:spPr>
          <a:xfrm>
            <a:off x="4082433" y="4137285"/>
            <a:ext cx="918321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1239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tur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</a:t>
            </a:r>
            <a:endParaRPr lang="en-US" altLang="en-US" sz="1855" dirty="0"/>
          </a:p>
        </p:txBody>
      </p:sp>
      <p:sp>
        <p:nvSpPr>
          <p:cNvPr id="96" name="textbox 96"/>
          <p:cNvSpPr/>
          <p:nvPr/>
        </p:nvSpPr>
        <p:spPr>
          <a:xfrm>
            <a:off x="5234865" y="4144458"/>
            <a:ext cx="911038" cy="365872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0" rIns="0" bIns="0"/>
          <a:p>
            <a:pPr algn="l" rtl="0" eaLnBrk="0">
              <a:lnSpc>
                <a:spcPct val="164000"/>
              </a:lnSpc>
            </a:pPr>
            <a:endParaRPr lang="en-US" altLang="en-US" sz="100" dirty="0"/>
          </a:p>
          <a:p>
            <a:pPr indent="31178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855" i="1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endParaRPr lang="en-US" altLang="en-US" sz="1855" dirty="0"/>
          </a:p>
        </p:txBody>
      </p:sp>
      <p:sp>
        <p:nvSpPr>
          <p:cNvPr id="97" name="path"/>
          <p:cNvSpPr/>
          <p:nvPr/>
        </p:nvSpPr>
        <p:spPr>
          <a:xfrm>
            <a:off x="6415352" y="4641994"/>
            <a:ext cx="1909485" cy="166744"/>
          </a:xfrm>
          <a:custGeom>
            <a:avLst/>
            <a:gdLst/>
            <a:ahLst/>
            <a:cxnLst/>
            <a:rect l="0" t="0" r="0" b="0"/>
            <a:pathLst>
              <a:path w="3408" h="297">
                <a:moveTo>
                  <a:pt x="3400" y="8"/>
                </a:moveTo>
                <a:cubicBezTo>
                  <a:pt x="3400" y="85"/>
                  <a:pt x="3389" y="148"/>
                  <a:pt x="3376" y="148"/>
                </a:cubicBezTo>
                <a:lnTo>
                  <a:pt x="1701" y="148"/>
                </a:lnTo>
                <a:cubicBezTo>
                  <a:pt x="1688" y="148"/>
                  <a:pt x="1678" y="211"/>
                  <a:pt x="1678" y="289"/>
                </a:cubicBezTo>
                <a:cubicBezTo>
                  <a:pt x="1678" y="211"/>
                  <a:pt x="1667" y="148"/>
                  <a:pt x="1654" y="148"/>
                </a:cubicBezTo>
                <a:lnTo>
                  <a:pt x="31" y="148"/>
                </a:lnTo>
                <a:cubicBezTo>
                  <a:pt x="18" y="148"/>
                  <a:pt x="7" y="85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98" name="textbox 98"/>
          <p:cNvSpPr/>
          <p:nvPr/>
        </p:nvSpPr>
        <p:spPr>
          <a:xfrm>
            <a:off x="6399828" y="4155372"/>
            <a:ext cx="962024" cy="32889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35"/>
              </a:lnSpc>
              <a:tabLst>
                <a:tab pos="118110" algn="l"/>
              </a:tabLst>
            </a:pP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55" i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nking</a:t>
            </a:r>
            <a:r>
              <a:rPr sz="185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1855" dirty="0"/>
          </a:p>
        </p:txBody>
      </p:sp>
      <p:sp>
        <p:nvSpPr>
          <p:cNvPr id="99" name="textbox 99"/>
          <p:cNvSpPr/>
          <p:nvPr/>
        </p:nvSpPr>
        <p:spPr>
          <a:xfrm>
            <a:off x="7522658" y="4137285"/>
            <a:ext cx="739027" cy="365872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2735"/>
              </a:lnSpc>
              <a:spcBef>
                <a:spcPts val="0"/>
              </a:spcBef>
            </a:pPr>
            <a:r>
              <a:rPr sz="1855" i="1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855" i="1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ises</a:t>
            </a:r>
            <a:endParaRPr lang="en-US" altLang="en-US" sz="1855" dirty="0"/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H="1">
            <a:off x="4418330" y="3904615"/>
            <a:ext cx="1101725" cy="227330"/>
          </a:xfrm>
          <a:prstGeom prst="rect">
            <a:avLst/>
          </a:prstGeom>
        </p:spPr>
      </p:pic>
      <p:sp>
        <p:nvSpPr>
          <p:cNvPr id="103" name="textbox 103"/>
          <p:cNvSpPr/>
          <p:nvPr/>
        </p:nvSpPr>
        <p:spPr>
          <a:xfrm>
            <a:off x="8450541" y="4148043"/>
            <a:ext cx="459441" cy="420221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12000"/>
              </a:lnSpc>
            </a:pPr>
            <a:endParaRPr lang="en-US" altLang="en-US" sz="880" dirty="0"/>
          </a:p>
          <a:p>
            <a:pPr indent="107950" algn="l" rtl="0" eaLnBrk="0">
              <a:lnSpc>
                <a:spcPts val="1495"/>
              </a:lnSpc>
              <a:spcBef>
                <a:spcPts val="5"/>
              </a:spcBef>
            </a:pPr>
            <a:r>
              <a:rPr sz="1855" i="1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55" i="1" spc="-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endParaRPr lang="en-US" altLang="en-US" sz="1855" dirty="0"/>
          </a:p>
        </p:txBody>
      </p:sp>
      <p:sp>
        <p:nvSpPr>
          <p:cNvPr id="104" name="textbox 104"/>
          <p:cNvSpPr/>
          <p:nvPr/>
        </p:nvSpPr>
        <p:spPr>
          <a:xfrm>
            <a:off x="8988424" y="4148043"/>
            <a:ext cx="337297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76000"/>
              </a:lnSpc>
            </a:pPr>
            <a:endParaRPr lang="en-US" altLang="en-US" sz="880" dirty="0"/>
          </a:p>
          <a:p>
            <a:pPr indent="107315" algn="l" rtl="0" eaLnBrk="0">
              <a:lnSpc>
                <a:spcPts val="725"/>
              </a:lnSpc>
              <a:spcBef>
                <a:spcPts val="5"/>
              </a:spcBef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5" name="textbox 105"/>
          <p:cNvSpPr/>
          <p:nvPr/>
        </p:nvSpPr>
        <p:spPr>
          <a:xfrm>
            <a:off x="2349089" y="4151627"/>
            <a:ext cx="323290" cy="42134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0" rIns="0" bIns="0"/>
          <a:p>
            <a:pPr algn="l" rtl="0" eaLnBrk="0">
              <a:lnSpc>
                <a:spcPct val="177000"/>
              </a:lnSpc>
            </a:pPr>
            <a:endParaRPr lang="en-US" altLang="en-US" sz="88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07315" algn="l" rtl="0" eaLnBrk="0">
              <a:lnSpc>
                <a:spcPts val="725"/>
              </a:lnSpc>
            </a:pPr>
            <a:r>
              <a:rPr sz="1855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</a:t>
            </a:r>
            <a:endParaRPr lang="en-US" altLang="en-US" sz="1855" dirty="0"/>
          </a:p>
        </p:txBody>
      </p:sp>
      <p:sp>
        <p:nvSpPr>
          <p:cNvPr id="106" name="path"/>
          <p:cNvSpPr/>
          <p:nvPr/>
        </p:nvSpPr>
        <p:spPr>
          <a:xfrm>
            <a:off x="5309270" y="4624063"/>
            <a:ext cx="762004" cy="152399"/>
          </a:xfrm>
          <a:custGeom>
            <a:avLst/>
            <a:gdLst/>
            <a:ahLst/>
            <a:cxnLst/>
            <a:rect l="0" t="0" r="0" b="0"/>
            <a:pathLst>
              <a:path w="1360" h="271">
                <a:moveTo>
                  <a:pt x="1352" y="7"/>
                </a:moveTo>
                <a:cubicBezTo>
                  <a:pt x="1352" y="78"/>
                  <a:pt x="1342" y="136"/>
                  <a:pt x="1330" y="136"/>
                </a:cubicBezTo>
                <a:lnTo>
                  <a:pt x="691" y="136"/>
                </a:lnTo>
                <a:cubicBezTo>
                  <a:pt x="679" y="136"/>
                  <a:pt x="669" y="193"/>
                  <a:pt x="669" y="263"/>
                </a:cubicBezTo>
                <a:cubicBezTo>
                  <a:pt x="669" y="193"/>
                  <a:pt x="660" y="136"/>
                  <a:pt x="648" y="136"/>
                </a:cubicBezTo>
                <a:lnTo>
                  <a:pt x="29" y="136"/>
                </a:lnTo>
                <a:cubicBezTo>
                  <a:pt x="17" y="136"/>
                  <a:pt x="7" y="78"/>
                  <a:pt x="7" y="7"/>
                </a:cubicBezTo>
              </a:path>
            </a:pathLst>
          </a:custGeom>
          <a:noFill/>
          <a:ln w="1016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 sz="1590"/>
          </a:p>
        </p:txBody>
      </p:sp>
      <p:sp>
        <p:nvSpPr>
          <p:cNvPr id="2" name="文本框 1"/>
          <p:cNvSpPr txBox="1"/>
          <p:nvPr/>
        </p:nvSpPr>
        <p:spPr>
          <a:xfrm>
            <a:off x="5046345" y="4817110"/>
            <a:ext cx="1420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lang="en-US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p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endParaRPr lang="en-US" spc="6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6205" y="4819015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75560" y="4810760"/>
            <a:ext cx="2733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ou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x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ndo</a:t>
            </a:r>
            <a:r>
              <a:rPr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z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39265" y="1327150"/>
            <a:ext cx="915606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T</a:t>
            </a:r>
            <a:r>
              <a:rPr lang="zh-CN" altLang="en-US" sz="2200"/>
              <a:t>reat {"</a:t>
            </a:r>
            <a:r>
              <a:rPr lang="en-US" altLang="zh-CN" sz="2200"/>
              <a:t>problems</a:t>
            </a:r>
            <a:r>
              <a:rPr lang="zh-CN" altLang="en-US" sz="2200"/>
              <a:t>", "</a:t>
            </a:r>
            <a:r>
              <a:rPr lang="en-US" altLang="zh-CN" sz="2200"/>
              <a:t>turning</a:t>
            </a:r>
            <a:r>
              <a:rPr lang="zh-CN" altLang="en-US" sz="2200"/>
              <a:t>", </a:t>
            </a:r>
            <a:r>
              <a:rPr lang="en-US" altLang="zh-CN" sz="2200"/>
              <a:t>“banking”</a:t>
            </a:r>
            <a:r>
              <a:rPr lang="zh-CN" altLang="en-US" sz="2200"/>
              <a:t>, </a:t>
            </a:r>
            <a:r>
              <a:rPr lang="en-US" altLang="zh-CN" sz="2200"/>
              <a:t>“crises”</a:t>
            </a:r>
            <a:r>
              <a:rPr lang="zh-CN" altLang="en-US" sz="2200"/>
              <a:t>} as a</a:t>
            </a:r>
            <a:r>
              <a:rPr lang="en-US" altLang="zh-CN" sz="2200"/>
              <a:t> </a:t>
            </a:r>
            <a:r>
              <a:rPr lang="zh-CN" altLang="en-US" sz="2200"/>
              <a:t>context and from these words </a:t>
            </a:r>
            <a:endParaRPr lang="zh-CN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/>
              <a:t>P</a:t>
            </a:r>
            <a:r>
              <a:rPr lang="zh-CN" altLang="en-US" sz="2200"/>
              <a:t>redict or generate the</a:t>
            </a:r>
            <a:r>
              <a:rPr lang="en-US" altLang="zh-CN" sz="2200"/>
              <a:t> </a:t>
            </a:r>
            <a:r>
              <a:rPr lang="zh-CN" altLang="en-US" sz="2200"/>
              <a:t>center word </a:t>
            </a:r>
            <a:r>
              <a:rPr lang="zh-CN" altLang="en-US" sz="220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zh-CN" sz="2200">
                <a:solidFill>
                  <a:srgbClr val="FF0000"/>
                </a:solidFill>
                <a:highlight>
                  <a:srgbClr val="FFFF00"/>
                </a:highlight>
              </a:rPr>
              <a:t>into</a:t>
            </a:r>
            <a:r>
              <a:rPr lang="zh-CN" altLang="en-US" sz="220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zh-CN" altLang="en-US" sz="2200"/>
              <a:t>. </a:t>
            </a:r>
            <a:endParaRPr lang="zh-CN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/>
              <a:t>This type of model we call a </a:t>
            </a:r>
            <a:r>
              <a:rPr lang="zh-CN" altLang="en-US" sz="2200" b="1">
                <a:solidFill>
                  <a:srgbClr val="FF0000"/>
                </a:solidFill>
              </a:rPr>
              <a:t>Continuous Bag</a:t>
            </a:r>
            <a:r>
              <a:rPr lang="en-US" altLang="zh-CN" sz="2200" b="1">
                <a:solidFill>
                  <a:srgbClr val="FF0000"/>
                </a:solidFill>
              </a:rPr>
              <a:t> </a:t>
            </a:r>
            <a:r>
              <a:rPr lang="zh-CN" altLang="en-US" sz="2200" b="1">
                <a:solidFill>
                  <a:srgbClr val="FF0000"/>
                </a:solidFill>
              </a:rPr>
              <a:t>of Words (CBOW) Model.</a:t>
            </a:r>
            <a:endParaRPr lang="zh-CN" altLang="en-US" sz="2200" b="1">
              <a:solidFill>
                <a:srgbClr val="FF0000"/>
              </a:solidFill>
            </a:endParaRPr>
          </a:p>
        </p:txBody>
      </p:sp>
      <p:pic>
        <p:nvPicPr>
          <p:cNvPr id="1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H="1">
            <a:off x="3479165" y="3623310"/>
            <a:ext cx="2040890" cy="407670"/>
          </a:xfrm>
          <a:prstGeom prst="rect">
            <a:avLst/>
          </a:prstGeom>
        </p:spPr>
      </p:pic>
      <p:pic>
        <p:nvPicPr>
          <p:cNvPr id="12" name="picture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 flipH="1">
            <a:off x="5782310" y="3536315"/>
            <a:ext cx="2197735" cy="517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" name="textbox 80"/>
          <p:cNvSpPr/>
          <p:nvPr/>
        </p:nvSpPr>
        <p:spPr>
          <a:xfrm>
            <a:off x="345440" y="321310"/>
            <a:ext cx="7848600" cy="5080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8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rd2Vec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(CBOW)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92505" y="1254125"/>
                <a:ext cx="10206990" cy="53638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1. We generate our one hot word vectors for the input context of size</a:t>
                </a:r>
                <a:endParaRPr lang="zh-CN" altLang="en-US" sz="220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m : (x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(c−m)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, . . . , 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(c−1)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, 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(c+1)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, . . . , 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(c+m)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).</a:t>
                </a:r>
                <a:endParaRPr lang="zh-CN" altLang="en-US" sz="22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2. We get our embedded word vectors for the context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(v</a:t>
                </a:r>
                <a:r>
                  <a:rPr lang="zh-CN" altLang="en-US" sz="2200" baseline="-25000">
                    <a:latin typeface="Cambria Math" panose="02040503050406030204" charset="0"/>
                    <a:cs typeface="Cambria Math" panose="02040503050406030204" charset="0"/>
                  </a:rPr>
                  <a:t>c−m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 Vx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(c−m)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, v</a:t>
                </a:r>
                <a:r>
                  <a:rPr lang="zh-CN" altLang="en-US" sz="2200" baseline="-25000">
                    <a:latin typeface="Cambria Math" panose="02040503050406030204" charset="0"/>
                    <a:cs typeface="Cambria Math" panose="02040503050406030204" charset="0"/>
                  </a:rPr>
                  <a:t>c−m+1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 Vx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(c−m+1)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, . . ., v</a:t>
                </a:r>
                <a:r>
                  <a:rPr lang="zh-CN" altLang="en-US" sz="2200" baseline="-25000">
                    <a:latin typeface="Cambria Math" panose="02040503050406030204" charset="0"/>
                    <a:cs typeface="Cambria Math" panose="02040503050406030204" charset="0"/>
                  </a:rPr>
                  <a:t>c+m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 Vx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(c+m)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) </a:t>
                </a:r>
                <a:endParaRPr lang="zh-CN" altLang="en-US" sz="22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3. Average these vectors to get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  <m:r>
                          <a:rPr lang="zh-CN" altLang="en-US" sz="22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zh-CN" altLang="en-US" sz="22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zh-CN" altLang="en-US" sz="22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+...+</m:t>
                        </m:r>
                        <m:r>
                          <a:rPr lang="zh-CN" altLang="en-US" sz="22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zh-CN" altLang="en-US" sz="2200" baseline="-250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zh-CN" altLang="en-US" sz="22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4. Generate a score vector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z = U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/>
                  <a:t>. As the dot product of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similar vectors is higher, it will push similar words close to each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other in order to achieve a high score.</a:t>
                </a:r>
                <a:endParaRPr lang="zh-CN" altLang="en-US" sz="220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5. Turn the scores into probabilities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= softmax(z)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/>
                  <a:t>.</a:t>
                </a:r>
                <a:endParaRPr lang="zh-CN" altLang="en-US" sz="220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/>
                  <a:t>6. We desire our probabilities generated,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/>
                  <a:t>, to match the true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probabilities, </a:t>
                </a:r>
                <a:r>
                  <a:rPr lang="zh-CN" altLang="en-US" sz="2200">
                    <a:latin typeface="Cambria Math" panose="02040503050406030204" charset="0"/>
                    <a:cs typeface="Cambria Math" panose="02040503050406030204" charset="0"/>
                  </a:rPr>
                  <a:t>y ∈ R</a:t>
                </a:r>
                <a:r>
                  <a:rPr lang="zh-CN" altLang="en-US" sz="2200" baseline="30000">
                    <a:latin typeface="Cambria Math" panose="02040503050406030204" charset="0"/>
                    <a:cs typeface="Cambria Math" panose="02040503050406030204" charset="0"/>
                  </a:rPr>
                  <a:t>|V|</a:t>
                </a:r>
                <a:r>
                  <a:rPr lang="zh-CN" altLang="en-US" sz="2200"/>
                  <a:t>, which also happens to be the one hot vector</a:t>
                </a:r>
                <a:r>
                  <a:rPr lang="en-US" altLang="zh-CN" sz="2200"/>
                  <a:t> </a:t>
                </a:r>
                <a:r>
                  <a:rPr lang="zh-CN" altLang="en-US" sz="2200"/>
                  <a:t>of the actual word.</a:t>
                </a:r>
                <a:endParaRPr lang="zh-CN" altLang="en-US" sz="22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05" y="1254125"/>
                <a:ext cx="10206990" cy="53638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 defTabSz="457200" fontAlgn="auto" hangingPunct="1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</a:rPr>
              <a:t>CBOW v.s. Skip-gram</a:t>
            </a:r>
            <a:endParaRPr lang="en-US" altLang="zh-CN" sz="2500" b="1" dirty="0">
              <a:solidFill>
                <a:schemeClr val="accent1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085975" y="1423670"/>
            <a:ext cx="8020685" cy="4879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1099820" y="1615440"/>
            <a:ext cx="9865995" cy="3585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6670" algn="l" rtl="0" eaLnBrk="0">
              <a:lnSpc>
                <a:spcPts val="4165"/>
              </a:lnSpc>
            </a:pP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Definition:</a:t>
            </a:r>
            <a:r>
              <a:rPr sz="2645" spc="-48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meaning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(Webster dictionary)</a:t>
            </a:r>
            <a:endParaRPr lang="en-US" altLang="en-US" sz="2645" dirty="0"/>
          </a:p>
          <a:p>
            <a:pPr indent="15240" algn="l" rtl="0" eaLnBrk="0">
              <a:lnSpc>
                <a:spcPts val="4015"/>
              </a:lnSpc>
              <a:spcBef>
                <a:spcPts val="1370"/>
              </a:spcBef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 idea that is represented by a word,</a:t>
            </a:r>
            <a:r>
              <a:rPr sz="2645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phrase,</a:t>
            </a:r>
            <a:r>
              <a:rPr sz="2645" spc="-6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etc.</a:t>
            </a:r>
            <a:endParaRPr lang="en-US" altLang="en-US" sz="2645" dirty="0"/>
          </a:p>
          <a:p>
            <a:pPr marL="492125" indent="-477520" algn="l" rtl="0" eaLnBrk="0">
              <a:lnSpc>
                <a:spcPct val="108000"/>
              </a:lnSpc>
              <a:spcBef>
                <a:spcPts val="1530"/>
              </a:spcBef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645" spc="-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idea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that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person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wants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express</a:t>
            </a:r>
            <a:r>
              <a:rPr sz="2645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 using words,</a:t>
            </a:r>
            <a:r>
              <a:rPr sz="2645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signs,</a:t>
            </a:r>
            <a:r>
              <a:rPr sz="2645" spc="-6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etc.</a:t>
            </a:r>
            <a:endParaRPr lang="en-US" altLang="en-US" sz="2645" dirty="0"/>
          </a:p>
          <a:p>
            <a:pPr algn="l" rtl="0" eaLnBrk="0">
              <a:lnSpc>
                <a:spcPct val="103000"/>
              </a:lnSpc>
            </a:pPr>
            <a:endParaRPr lang="en-US" altLang="en-US" sz="97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12700" indent="2540" algn="l" rtl="0" eaLnBrk="0">
              <a:lnSpc>
                <a:spcPct val="135000"/>
              </a:lnSpc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 idea that is expressed in a work of writing,</a:t>
            </a:r>
            <a:r>
              <a:rPr sz="2645" spc="-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art,</a:t>
            </a:r>
            <a:r>
              <a:rPr sz="2645" spc="-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etc. 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Commones</a:t>
            </a:r>
            <a:r>
              <a:rPr sz="2645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linguistic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way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thinking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2645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meaning:</a:t>
            </a:r>
            <a:endParaRPr lang="en-US" altLang="en-US" sz="2645" dirty="0"/>
          </a:p>
        </p:txBody>
      </p:sp>
      <p:sp>
        <p:nvSpPr>
          <p:cNvPr id="30" name="textbox 30"/>
          <p:cNvSpPr/>
          <p:nvPr/>
        </p:nvSpPr>
        <p:spPr>
          <a:xfrm>
            <a:off x="359410" y="397510"/>
            <a:ext cx="9067165" cy="551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0" algn="l" rtl="0" eaLnBrk="0" fontAlgn="auto">
              <a:lnSpc>
                <a:spcPct val="100000"/>
              </a:lnSpc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we represent the meaning of a word?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1"/>
          <p:cNvSpPr/>
          <p:nvPr/>
        </p:nvSpPr>
        <p:spPr>
          <a:xfrm>
            <a:off x="2115016" y="5569696"/>
            <a:ext cx="6447304" cy="47288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015"/>
              </a:lnSpc>
            </a:pPr>
            <a:r>
              <a:rPr sz="123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                           </a:t>
            </a:r>
            <a:r>
              <a:rPr sz="264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 denotational semantics</a:t>
            </a:r>
            <a:endParaRPr lang="en-US" altLang="en-US" sz="2645" dirty="0"/>
          </a:p>
        </p:txBody>
      </p:sp>
      <p:sp>
        <p:nvSpPr>
          <p:cNvPr id="32" name="textbox 32"/>
          <p:cNvSpPr/>
          <p:nvPr/>
        </p:nvSpPr>
        <p:spPr>
          <a:xfrm>
            <a:off x="2532125" y="5096621"/>
            <a:ext cx="6029884" cy="47288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015"/>
              </a:lnSpc>
            </a:pP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signifier (symbol)</a:t>
            </a:r>
            <a:r>
              <a:rPr sz="2645" spc="-3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⟺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signified (idea or thing)</a:t>
            </a:r>
            <a:endParaRPr lang="en-US" altLang="en-US" sz="264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268"/>
          <p:cNvSpPr/>
          <p:nvPr/>
        </p:nvSpPr>
        <p:spPr>
          <a:xfrm>
            <a:off x="1605915" y="999490"/>
            <a:ext cx="9305290" cy="5542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44000"/>
              </a:lnSpc>
            </a:pPr>
            <a:endParaRPr lang="en-US" altLang="en-US" sz="880" dirty="0"/>
          </a:p>
          <a:p>
            <a:pPr indent="137795" algn="l" rtl="0" eaLnBrk="0">
              <a:lnSpc>
                <a:spcPts val="3480"/>
              </a:lnSpc>
              <a:spcBef>
                <a:spcPts val="750"/>
              </a:spcBef>
            </a:pP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Add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iti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ffi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ency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ing:</a:t>
            </a:r>
            <a:endParaRPr sz="2205" spc="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indent="137795" algn="l" rtl="0" eaLnBrk="0">
              <a:lnSpc>
                <a:spcPts val="3480"/>
              </a:lnSpc>
              <a:spcBef>
                <a:spcPts val="750"/>
              </a:spcBef>
            </a:pPr>
            <a:r>
              <a:rPr lang="en-US"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1.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Nega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ing</a:t>
            </a:r>
            <a:endParaRPr sz="2205" spc="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indent="137795" algn="l" rtl="0" eaLnBrk="0">
              <a:lnSpc>
                <a:spcPts val="3480"/>
              </a:lnSpc>
              <a:spcBef>
                <a:spcPts val="750"/>
              </a:spcBef>
            </a:pPr>
            <a:r>
              <a:rPr lang="en-US"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2. Hierarchical Softmax</a:t>
            </a:r>
            <a:endParaRPr lang="en-US" sz="2205" spc="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indent="526415" algn="l" rtl="0" eaLnBrk="0">
              <a:lnSpc>
                <a:spcPts val="3480"/>
              </a:lnSpc>
              <a:spcBef>
                <a:spcPts val="215"/>
              </a:spcBef>
            </a:pPr>
            <a:endParaRPr lang="en-US" altLang="en-US" sz="1855" dirty="0"/>
          </a:p>
        </p:txBody>
      </p:sp>
      <p:sp>
        <p:nvSpPr>
          <p:cNvPr id="2" name="文本框 1"/>
          <p:cNvSpPr txBox="1"/>
          <p:nvPr/>
        </p:nvSpPr>
        <p:spPr>
          <a:xfrm>
            <a:off x="363855" y="302895"/>
            <a:ext cx="3979545" cy="4756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Word2vec: More details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</a:t>
            </a:r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Negative sampling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84300" y="1072515"/>
            <a:ext cx="87680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Problem: softmax</a:t>
            </a:r>
            <a:r>
              <a:rPr lang="zh-CN" altLang="en-US">
                <a:solidFill>
                  <a:srgbClr val="FF0000"/>
                </a:solidFill>
              </a:rPr>
              <a:t> is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computational</a:t>
            </a:r>
            <a:r>
              <a:rPr lang="en-US" altLang="zh-CN">
                <a:solidFill>
                  <a:srgbClr val="FF0000"/>
                </a:solidFill>
              </a:rPr>
              <a:t>.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 every training step, instead of looping over the entire vocabulary, we can just sample several negative examples! 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 "sample" from a noise distribution (P</a:t>
            </a:r>
            <a:r>
              <a:rPr lang="en-US" altLang="zh-CN" baseline="-25000"/>
              <a:t>n</a:t>
            </a:r>
            <a:r>
              <a:rPr lang="en-US" altLang="zh-CN"/>
              <a:t>(w)) whose probabilities match the ordering of the frequency of the vocabulary.</a:t>
            </a:r>
            <a:endParaRPr lang="en-US" altLang="zh-CN"/>
          </a:p>
        </p:txBody>
      </p:sp>
      <p:pic>
        <p:nvPicPr>
          <p:cNvPr id="4" name="图片 3" descr="440a49baca2a34dc2f4667469ef4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7375" y="2604770"/>
            <a:ext cx="4737735" cy="39135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37310" y="1165860"/>
            <a:ext cx="8808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Consider a pa</a:t>
            </a:r>
            <a:r>
              <a:rPr lang="en-US" altLang="zh-CN"/>
              <a:t>ir </a:t>
            </a:r>
            <a:r>
              <a:rPr lang="zh-CN" altLang="en-US"/>
              <a:t>(w, c) of word and context. 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P(D = 1|w, c)</a:t>
            </a:r>
            <a:r>
              <a:rPr lang="en-US" altLang="zh-CN"/>
              <a:t>:</a:t>
            </a:r>
            <a:r>
              <a:rPr lang="zh-CN" altLang="en-US"/>
              <a:t> the probability that (w, c) came</a:t>
            </a:r>
            <a:r>
              <a:rPr lang="en-US" altLang="zh-CN"/>
              <a:t> </a:t>
            </a:r>
            <a:r>
              <a:rPr lang="zh-CN" altLang="en-US"/>
              <a:t>from the corpus data. 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P(D = 0|w, c)</a:t>
            </a:r>
            <a:r>
              <a:rPr lang="en-US" altLang="zh-CN"/>
              <a:t>:</a:t>
            </a:r>
            <a:r>
              <a:rPr lang="zh-CN" altLang="en-US"/>
              <a:t> the</a:t>
            </a:r>
            <a:r>
              <a:rPr lang="en-US" altLang="zh-CN"/>
              <a:t> </a:t>
            </a:r>
            <a:r>
              <a:rPr lang="zh-CN" altLang="en-US"/>
              <a:t>probability that (w, c) did not come from the corpus data.</a:t>
            </a:r>
            <a:endParaRPr lang="zh-CN" altLang="en-US"/>
          </a:p>
          <a:p>
            <a:pPr marL="285750" indent="-285750">
              <a:lnSpc>
                <a:spcPct val="150000"/>
              </a:lnSpc>
            </a:pPr>
            <a:r>
              <a:rPr lang="en-US" altLang="zh-CN"/>
              <a:t>M</a:t>
            </a:r>
            <a:r>
              <a:rPr lang="zh-CN" altLang="en-US"/>
              <a:t>odel P(D = 1|w, c) with the sigmoid function: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5240" y="3410585"/>
            <a:ext cx="99891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B</a:t>
            </a:r>
            <a:r>
              <a:rPr lang="zh-CN" altLang="en-US"/>
              <a:t>uild a new objective function that tries to</a:t>
            </a:r>
            <a:r>
              <a:rPr lang="en-US" altLang="zh-CN"/>
              <a:t>: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maximize</a:t>
            </a:r>
            <a:r>
              <a:rPr lang="zh-CN" altLang="en-US"/>
              <a:t> the</a:t>
            </a:r>
            <a:r>
              <a:rPr lang="en-US" altLang="zh-CN"/>
              <a:t> </a:t>
            </a:r>
            <a:r>
              <a:rPr lang="zh-CN" altLang="en-US"/>
              <a:t>probability of a word and context being </a:t>
            </a:r>
            <a:r>
              <a:rPr lang="zh-CN" altLang="en-US">
                <a:solidFill>
                  <a:srgbClr val="FF0000"/>
                </a:solidFill>
              </a:rPr>
              <a:t>in the corpus data if it indeed is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maximize </a:t>
            </a:r>
            <a:r>
              <a:rPr lang="zh-CN" altLang="en-US"/>
              <a:t>the probability of a word and context</a:t>
            </a:r>
            <a:r>
              <a:rPr lang="zh-CN" altLang="en-US">
                <a:solidFill>
                  <a:srgbClr val="FF0000"/>
                </a:solidFill>
              </a:rPr>
              <a:t> not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being in the corpus data if it indeed is not.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</a:t>
            </a:r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Negative sampling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344991" y="3044761"/>
                <a:ext cx="3785235" cy="5353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</m:oMath>
                </a14:m>
                <a:r>
                  <a:rPr lang="en-US" altLang="zh-CN" i="1">
                    <a:latin typeface="Arial" panose="020B0604020202020204" pitchFamily="34" charset="0"/>
                    <a:cs typeface="Arial" panose="020B0604020202020204" pitchFamily="34" charset="0"/>
                  </a:rPr>
                  <a:t>σ(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i="1">
                    <a:latin typeface="Arial" panose="020B0604020202020204" pitchFamily="34" charset="0"/>
                    <a:cs typeface="Arial" panose="020B0604020202020204" pitchFamily="34" charset="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1" y="3044761"/>
                <a:ext cx="3785235" cy="535305"/>
              </a:xfrm>
              <a:prstGeom prst="rect">
                <a:avLst/>
              </a:prstGeom>
              <a:blipFill rotWithShape="1">
                <a:blip r:embed="rId1"/>
                <a:stretch>
                  <a:fillRect l="-15" t="-107" r="15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582991" y="4847526"/>
                <a:ext cx="6043295" cy="4324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 i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zh-CN" i="1">
                    <a:latin typeface="Arial" panose="020B0604020202020204" pitchFamily="34" charset="0"/>
                    <a:cs typeface="Arial" panose="020B0604020202020204" pitchFamily="34" charset="0"/>
                  </a:rPr>
                  <a:t>=argmax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)∈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)∈</m:t>
                        </m:r>
                        <m:acc>
                          <m:accPr>
                            <m:chr m:val="̆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</m:acc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991" y="4847526"/>
                <a:ext cx="6043295" cy="432435"/>
              </a:xfrm>
              <a:prstGeom prst="rect">
                <a:avLst/>
              </a:prstGeom>
              <a:blipFill rotWithShape="1">
                <a:blip r:embed="rId2"/>
                <a:stretch>
                  <a:fillRect l="-9" t="-132" r="9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85886" y="5441886"/>
                <a:ext cx="5293995" cy="82232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)∈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)∈</m:t>
                              </m:r>
                              <m:acc>
                                <m:accPr>
                                  <m:chr m:val="̆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86" y="5441886"/>
                <a:ext cx="5293995" cy="822325"/>
              </a:xfrm>
              <a:prstGeom prst="rect">
                <a:avLst/>
              </a:prstGeom>
              <a:blipFill rotWithShape="1">
                <a:blip r:embed="rId3"/>
                <a:stretch>
                  <a:fillRect l="-11" t="-69" r="1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6383d3c3306276728351b991a2ceb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1139190"/>
            <a:ext cx="7676515" cy="50590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126365"/>
            <a:ext cx="5356860" cy="6268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27125" y="1469390"/>
                <a:ext cx="9683115" cy="22618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将整个训练语料库作为一个单词列表，并从列表中随机选取</a:t>
                </a:r>
                <a:r>
                  <a:rPr lang="en-US" altLang="zh-CN"/>
                  <a:t>m</a:t>
                </a:r>
                <a:r>
                  <a:rPr lang="zh-CN" altLang="en-US"/>
                  <a:t>个否定样本。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在这种情况下，选择某一个词的概率，等于这个词出现在语料库中的次数，除以语料库中出现的单词总数：</a:t>
                </a:r>
                <a:endParaRPr lang="zh-CN" altLang="en-US"/>
              </a:p>
              <a:p>
                <a:pPr marL="285750" indent="-285750"/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25" y="1469390"/>
                <a:ext cx="9683115" cy="226187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</a:t>
            </a:r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Negative sampling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153795" y="3800475"/>
                <a:ext cx="9944735" cy="23082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While there is much discussion of what makes the best approximation, what seems to work best is the Unigram Model raised to the power of 3/4.</a:t>
                </a:r>
                <a:endParaRPr lang="zh-CN" altLang="en-US">
                  <a:sym typeface="+mn-ea"/>
                </a:endParaRPr>
              </a:p>
              <a:p>
                <a:pPr indent="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 baseline="30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  <m:r>
                            <a:rPr lang="en-US" altLang="zh-CN" i="1" baseline="30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 baseline="30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 baseline="30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  <m:r>
                                <a:rPr lang="en-US" altLang="zh-CN" i="1" baseline="30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/</m:t>
                              </m:r>
                              <m:r>
                                <a:rPr lang="en-US" altLang="zh-CN" i="1" baseline="30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/>
              </a:p>
              <a:p>
                <a:pPr marL="285750" indent="-285750" algn="l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95" y="3800475"/>
                <a:ext cx="9944735" cy="23082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Hierarchical Softmax</a:t>
            </a:r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3180" y="1254760"/>
            <a:ext cx="98240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Hierarchical softmax</a:t>
            </a:r>
            <a:r>
              <a:rPr lang="zh-CN" altLang="en-US"/>
              <a:t> uses a </a:t>
            </a:r>
            <a:r>
              <a:rPr lang="zh-CN" altLang="en-US" b="1">
                <a:solidFill>
                  <a:srgbClr val="FF0000"/>
                </a:solidFill>
              </a:rPr>
              <a:t>binary tree</a:t>
            </a:r>
            <a:r>
              <a:rPr lang="zh-CN" altLang="en-US"/>
              <a:t> to represent all words in</a:t>
            </a:r>
            <a:r>
              <a:rPr lang="en-US" altLang="zh-CN"/>
              <a:t> </a:t>
            </a:r>
            <a:r>
              <a:rPr lang="zh-CN" altLang="en-US"/>
              <a:t>the vocabulary. Each leaf of the tree is a word, and there is a unique</a:t>
            </a:r>
            <a:r>
              <a:rPr lang="en-US" altLang="zh-CN"/>
              <a:t> </a:t>
            </a:r>
            <a:r>
              <a:rPr lang="zh-CN" altLang="en-US"/>
              <a:t>path from root to leaf. 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In this model, there is no output representation</a:t>
            </a:r>
            <a:r>
              <a:rPr lang="en-US" altLang="zh-CN"/>
              <a:t> </a:t>
            </a:r>
            <a:r>
              <a:rPr lang="zh-CN" altLang="en-US"/>
              <a:t>for words. 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Instead, </a:t>
            </a:r>
            <a:r>
              <a:rPr lang="zh-CN" altLang="en-US" b="1">
                <a:solidFill>
                  <a:srgbClr val="FF0000"/>
                </a:solidFill>
              </a:rPr>
              <a:t>each node of the graph (except the root and the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leaves) is associated to a vector</a:t>
            </a:r>
            <a:r>
              <a:rPr lang="zh-CN" altLang="en-US"/>
              <a:t> that the model is going to learn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5" name="图片 4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9415" y="3190240"/>
            <a:ext cx="5654040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Hierarchical Softmax</a:t>
            </a:r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655" y="3255010"/>
            <a:ext cx="4667885" cy="2781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8335" y="1518920"/>
            <a:ext cx="1025271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Let </a:t>
            </a:r>
            <a:r>
              <a:rPr lang="zh-CN" altLang="en-US" i="1">
                <a:solidFill>
                  <a:srgbClr val="FF0000"/>
                </a:solidFill>
              </a:rPr>
              <a:t>L(w)</a:t>
            </a:r>
            <a:r>
              <a:rPr lang="zh-CN" altLang="en-US"/>
              <a:t> be the number of nodes</a:t>
            </a:r>
            <a:r>
              <a:rPr lang="en-US" altLang="zh-CN"/>
              <a:t> </a:t>
            </a:r>
            <a:r>
              <a:rPr lang="zh-CN" altLang="en-US"/>
              <a:t>in the path from the root to the leaf </a:t>
            </a:r>
            <a:r>
              <a:rPr lang="zh-CN" altLang="en-US" i="1">
                <a:solidFill>
                  <a:srgbClr val="FF0000"/>
                </a:solidFill>
              </a:rPr>
              <a:t>w</a:t>
            </a:r>
            <a:r>
              <a:rPr lang="zh-CN" altLang="en-US"/>
              <a:t> </a:t>
            </a:r>
            <a:r>
              <a:rPr lang="en-US" altLang="zh-CN"/>
              <a:t>, i.e.</a:t>
            </a:r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L(w</a:t>
            </a:r>
            <a:r>
              <a:rPr lang="zh-CN" altLang="en-US" baseline="-25000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) is 3. 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Let’s write </a:t>
            </a:r>
            <a:r>
              <a:rPr lang="zh-CN" altLang="en-US" i="1">
                <a:solidFill>
                  <a:srgbClr val="FF0000"/>
                </a:solidFill>
              </a:rPr>
              <a:t>n(w, i)</a:t>
            </a:r>
            <a:r>
              <a:rPr lang="zh-CN" altLang="en-US"/>
              <a:t> as the i-th node on this path with associated</a:t>
            </a:r>
            <a:r>
              <a:rPr lang="en-US" altLang="zh-CN"/>
              <a:t> vector </a:t>
            </a:r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en-US" altLang="zh-CN" baseline="-25000">
                <a:solidFill>
                  <a:srgbClr val="FF0000"/>
                </a:solidFill>
              </a:rPr>
              <a:t>n(w,i)</a:t>
            </a:r>
            <a:r>
              <a:rPr lang="en-US" altLang="zh-CN"/>
              <a:t>. 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>
                <a:solidFill>
                  <a:srgbClr val="FF0000"/>
                </a:solidFill>
              </a:rPr>
              <a:t>n(w, 1)</a:t>
            </a:r>
            <a:r>
              <a:rPr lang="en-US" altLang="zh-CN"/>
              <a:t> is the root, while </a:t>
            </a:r>
            <a:r>
              <a:rPr lang="en-US" altLang="zh-CN" i="1">
                <a:solidFill>
                  <a:srgbClr val="FF0000"/>
                </a:solidFill>
              </a:rPr>
              <a:t>n(w, L(w))</a:t>
            </a:r>
            <a:r>
              <a:rPr lang="en-US" altLang="zh-CN"/>
              <a:t> is the father of w.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 each inner node </a:t>
            </a:r>
            <a:r>
              <a:rPr lang="en-US" altLang="zh-CN" i="1">
                <a:solidFill>
                  <a:srgbClr val="FF0000"/>
                </a:solidFill>
              </a:rPr>
              <a:t>n</a:t>
            </a:r>
            <a:r>
              <a:rPr lang="en-US" altLang="zh-CN"/>
              <a:t>, we arbitrarily choose one of </a:t>
            </a:r>
            <a:r>
              <a:rPr lang="en-US" altLang="zh-CN">
                <a:solidFill>
                  <a:srgbClr val="FF0000"/>
                </a:solidFill>
              </a:rPr>
              <a:t>its children</a:t>
            </a:r>
            <a:r>
              <a:rPr lang="en-US" altLang="zh-CN"/>
              <a:t> and call it </a:t>
            </a:r>
            <a:r>
              <a:rPr lang="en-US" altLang="zh-CN" i="1">
                <a:solidFill>
                  <a:srgbClr val="FF0000"/>
                </a:solidFill>
              </a:rPr>
              <a:t>ch(n)</a:t>
            </a:r>
            <a:r>
              <a:rPr lang="en-US" altLang="zh-CN"/>
              <a:t> (e.g. always </a:t>
            </a:r>
            <a:r>
              <a:rPr lang="en-US" altLang="zh-CN" b="1">
                <a:solidFill>
                  <a:srgbClr val="FF0000"/>
                </a:solidFill>
              </a:rPr>
              <a:t>the left node</a:t>
            </a:r>
            <a:r>
              <a:rPr lang="en-US" altLang="zh-CN"/>
              <a:t>).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38161" y="3457511"/>
                <a:ext cx="5798185" cy="9537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([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))·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])</m:t>
                          </m:r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61" y="3457511"/>
                <a:ext cx="5798185" cy="953770"/>
              </a:xfrm>
              <a:prstGeom prst="rect">
                <a:avLst/>
              </a:prstGeom>
              <a:blipFill rotWithShape="1">
                <a:blip r:embed="rId2"/>
                <a:stretch>
                  <a:fillRect l="-10" t="-60" r="10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038225" y="4547235"/>
                <a:ext cx="4968240" cy="84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where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    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𝑖𝑓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𝑖𝑠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𝑡𝑟𝑢𝑒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  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𝑜𝑡ℎ𝑒𝑟𝑤𝑖𝑠𝑒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25" y="4547235"/>
                <a:ext cx="4968240" cy="845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3615" y="1585595"/>
                <a:ext cx="9888220" cy="15220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/>
                  <a:t>Taking w</a:t>
                </a:r>
                <a:r>
                  <a:rPr lang="zh-CN" altLang="en-US" baseline="-25000"/>
                  <a:t>2 </a:t>
                </a:r>
                <a:r>
                  <a:rPr lang="en-US" altLang="zh-CN"/>
                  <a:t>as an example</a:t>
                </a:r>
                <a:r>
                  <a:rPr lang="zh-CN" altLang="en-US"/>
                  <a:t>, we must take two left edges and</a:t>
                </a:r>
                <a:r>
                  <a:rPr lang="en-US" altLang="zh-CN"/>
                  <a:t> </a:t>
                </a:r>
                <a:r>
                  <a:rPr lang="zh-CN" altLang="en-US"/>
                  <a:t>then a right edge to reach w</a:t>
                </a:r>
                <a:r>
                  <a:rPr lang="zh-CN" altLang="en-US" baseline="-25000"/>
                  <a:t>2</a:t>
                </a:r>
                <a:r>
                  <a:rPr lang="zh-CN" altLang="en-US"/>
                  <a:t> from the root, so</a:t>
                </a:r>
                <a:endParaRPr lang="zh-CN" altLang="en-US"/>
              </a:p>
              <a:p>
                <a:pPr algn="ctr" fontAlgn="auto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𝑙𝑒𝑓𝑡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)·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𝑙𝑒𝑓𝑡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)·</m:t>
                      </m:r>
                    </m:oMath>
                  </m:oMathPara>
                </a14:m>
                <a:endParaRPr lang="zh-CN" altLang="en-US"/>
              </a:p>
              <a:p>
                <a:pPr algn="ctr" fontAlgn="auto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𝑟𝑖𝑔ℎ𝑡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 fontAlgn="auto"/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en-US" altLang="zh-CN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15" y="1585595"/>
                <a:ext cx="9888220" cy="15220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927735" y="3587115"/>
            <a:ext cx="63322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</a:t>
            </a:r>
            <a:r>
              <a:rPr lang="zh-CN" altLang="en-US"/>
              <a:t>nstead of updating output vectors per</a:t>
            </a:r>
            <a:r>
              <a:rPr lang="en-US" altLang="zh-CN"/>
              <a:t> </a:t>
            </a:r>
            <a:r>
              <a:rPr lang="zh-CN" altLang="en-US"/>
              <a:t>word, we update the vectors of the nodes in the binary tree that are</a:t>
            </a:r>
            <a:r>
              <a:rPr lang="en-US" altLang="zh-CN"/>
              <a:t> </a:t>
            </a:r>
            <a:r>
              <a:rPr lang="zh-CN" altLang="en-US"/>
              <a:t>in the path from root to leaf node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7735" y="4665345"/>
            <a:ext cx="603377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层次化softmax的目标函数就是</a:t>
            </a:r>
            <a:r>
              <a:rPr lang="zh-CN" altLang="en-US" b="1"/>
              <a:t>最大化目标词的路径概率</a:t>
            </a:r>
            <a:r>
              <a:rPr lang="zh-CN" altLang="en-US"/>
              <a:t>，只需要关注目标词的路径概率即可，而目标词是已知的，完全不需要计算其他的词的路径概率。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Word2vec: Hierarchical Softmax</a:t>
            </a:r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 descr="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55" y="3255010"/>
            <a:ext cx="4667885" cy="27819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278130"/>
            <a:ext cx="9745980" cy="777240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75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 maximizes objective function by  putting similar words nearby in space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56005" y="1439447"/>
            <a:ext cx="6943208" cy="51957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1961502" y="1434150"/>
            <a:ext cx="8270339" cy="502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068195" y="3374390"/>
            <a:ext cx="4402455" cy="3133090"/>
          </a:xfrm>
          <a:prstGeom prst="rect">
            <a:avLst/>
          </a:prstGeom>
        </p:spPr>
      </p:pic>
      <p:sp>
        <p:nvSpPr>
          <p:cNvPr id="35" name="textbox 35"/>
          <p:cNvSpPr/>
          <p:nvPr/>
        </p:nvSpPr>
        <p:spPr>
          <a:xfrm>
            <a:off x="2160550" y="3430904"/>
            <a:ext cx="4201646" cy="3026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20320" algn="l" rtl="0" eaLnBrk="0">
              <a:lnSpc>
                <a:spcPct val="88000"/>
              </a:lnSpc>
            </a:pP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noun:</a:t>
            </a:r>
            <a:r>
              <a:rPr sz="1235" spc="-21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endParaRPr lang="en-US" altLang="en-US" sz="1235" dirty="0"/>
          </a:p>
          <a:p>
            <a:pPr indent="20320" algn="l" rtl="0" eaLnBrk="0">
              <a:lnSpc>
                <a:spcPct val="88000"/>
              </a:lnSpc>
              <a:spcBef>
                <a:spcPts val="320"/>
              </a:spcBef>
            </a:pP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noun:</a:t>
            </a:r>
            <a:r>
              <a:rPr sz="1235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good,</a:t>
            </a:r>
            <a:r>
              <a:rPr sz="1235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goodness</a:t>
            </a:r>
            <a:endParaRPr lang="en-US" altLang="en-US" sz="1235" dirty="0"/>
          </a:p>
          <a:p>
            <a:pPr indent="20320" algn="l" rtl="0" eaLnBrk="0">
              <a:lnSpc>
                <a:spcPct val="88000"/>
              </a:lnSpc>
              <a:spcBef>
                <a:spcPts val="320"/>
              </a:spcBef>
            </a:pP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noun:</a:t>
            </a:r>
            <a:r>
              <a:rPr sz="1235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good,</a:t>
            </a:r>
            <a:r>
              <a:rPr sz="1235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goodness</a:t>
            </a:r>
            <a:endParaRPr lang="en-US" altLang="en-US" sz="1235" dirty="0"/>
          </a:p>
          <a:p>
            <a:pPr indent="20320" algn="l" rtl="0" eaLnBrk="0">
              <a:lnSpc>
                <a:spcPct val="88000"/>
              </a:lnSpc>
              <a:spcBef>
                <a:spcPts val="320"/>
              </a:spcBef>
            </a:pP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noun:</a:t>
            </a:r>
            <a:r>
              <a:rPr sz="1235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commodity,</a:t>
            </a:r>
            <a:r>
              <a:rPr sz="1235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trade_good ,</a:t>
            </a:r>
            <a:r>
              <a:rPr sz="1235" spc="-15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endParaRPr lang="en-US" altLang="en-US" sz="1235" dirty="0"/>
          </a:p>
          <a:p>
            <a:pPr indent="17780" algn="l" rtl="0" eaLnBrk="0">
              <a:lnSpc>
                <a:spcPct val="88000"/>
              </a:lnSpc>
              <a:spcBef>
                <a:spcPts val="320"/>
              </a:spcBef>
            </a:pPr>
            <a:r>
              <a:rPr sz="123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23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23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 :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ood</a:t>
            </a:r>
            <a:endParaRPr lang="en-US" altLang="en-US" sz="1235" dirty="0"/>
          </a:p>
          <a:p>
            <a:pPr indent="17780" algn="l" rtl="0" eaLnBrk="0">
              <a:lnSpc>
                <a:spcPct val="82000"/>
              </a:lnSpc>
              <a:spcBef>
                <a:spcPts val="325"/>
              </a:spcBef>
            </a:pPr>
            <a:r>
              <a:rPr sz="1325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(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t)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sz="1325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endParaRPr lang="en-US" altLang="en-US" sz="1325" dirty="0"/>
          </a:p>
          <a:p>
            <a:pPr indent="17780" algn="l" rtl="0" eaLnBrk="0">
              <a:lnSpc>
                <a:spcPct val="88000"/>
              </a:lnSpc>
              <a:spcBef>
                <a:spcPts val="325"/>
              </a:spcBef>
            </a:pPr>
            <a:r>
              <a:rPr sz="123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23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23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 :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3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23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ood</a:t>
            </a:r>
            <a:endParaRPr lang="en-US" altLang="en-US" sz="1235" dirty="0"/>
          </a:p>
          <a:p>
            <a:pPr indent="17780" algn="l" rtl="0" eaLnBrk="0">
              <a:lnSpc>
                <a:spcPct val="82000"/>
              </a:lnSpc>
              <a:spcBef>
                <a:spcPts val="325"/>
              </a:spcBef>
            </a:pP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  (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t):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hono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</a:t>
            </a:r>
            <a:r>
              <a:rPr sz="1325" spc="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ectable</a:t>
            </a:r>
            <a:endParaRPr lang="en-US" altLang="en-US" sz="1325" dirty="0"/>
          </a:p>
          <a:p>
            <a:pPr indent="17780" algn="l" rtl="0" eaLnBrk="0">
              <a:lnSpc>
                <a:spcPct val="82000"/>
              </a:lnSpc>
              <a:spcBef>
                <a:spcPts val="325"/>
              </a:spcBef>
            </a:pP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(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lang="en-US" altLang="en-US" sz="1325" dirty="0"/>
          </a:p>
          <a:p>
            <a:pPr indent="17780" algn="l" rtl="0" eaLnBrk="0">
              <a:lnSpc>
                <a:spcPct val="82000"/>
              </a:lnSpc>
              <a:spcBef>
                <a:spcPts val="325"/>
              </a:spcBef>
            </a:pP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(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t)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</a:t>
            </a:r>
            <a:r>
              <a:rPr sz="1325" spc="3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lang="en-US" altLang="en-US" sz="1325" dirty="0"/>
          </a:p>
          <a:p>
            <a:pPr indent="17780" algn="l" rtl="0" eaLnBrk="0">
              <a:lnSpc>
                <a:spcPct val="82000"/>
              </a:lnSpc>
              <a:spcBef>
                <a:spcPts val="325"/>
              </a:spcBef>
            </a:pP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  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t)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gh</a:t>
            </a:r>
            <a:r>
              <a:rPr sz="1325" spc="4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endParaRPr lang="en-US" altLang="en-US" sz="1325" dirty="0"/>
          </a:p>
          <a:p>
            <a:pPr indent="12700" algn="l" rtl="0" eaLnBrk="0">
              <a:lnSpc>
                <a:spcPts val="1905"/>
              </a:lnSpc>
              <a:spcBef>
                <a:spcPts val="20"/>
              </a:spcBef>
            </a:pP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en-US" altLang="en-US" sz="1325" dirty="0"/>
          </a:p>
          <a:p>
            <a:pPr indent="17780" algn="l" rtl="0" eaLnBrk="0">
              <a:lnSpc>
                <a:spcPct val="82000"/>
              </a:lnSpc>
              <a:spcBef>
                <a:spcPts val="195"/>
              </a:spcBef>
            </a:pP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adve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ll,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ood</a:t>
            </a:r>
            <a:endParaRPr lang="en-US" altLang="en-US" sz="1325" dirty="0"/>
          </a:p>
          <a:p>
            <a:pPr indent="17780" algn="l" rtl="0" eaLnBrk="0">
              <a:lnSpc>
                <a:spcPct val="82000"/>
              </a:lnSpc>
              <a:spcBef>
                <a:spcPts val="230"/>
              </a:spcBef>
            </a:pP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adverb:</a:t>
            </a:r>
            <a:r>
              <a:rPr sz="1325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thoroughly,</a:t>
            </a:r>
            <a:r>
              <a:rPr sz="1325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soundly,</a:t>
            </a:r>
            <a:r>
              <a:rPr sz="1325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endParaRPr lang="en-US" altLang="en-US" sz="1325" dirty="0"/>
          </a:p>
          <a:p>
            <a:pPr indent="22860" algn="l" rtl="0" eaLnBrk="0">
              <a:lnSpc>
                <a:spcPts val="2000"/>
              </a:lnSpc>
              <a:spcBef>
                <a:spcPts val="20"/>
              </a:spcBef>
            </a:pPr>
            <a:endParaRPr lang="en-US" altLang="en-US" sz="1325" dirty="0"/>
          </a:p>
        </p:txBody>
      </p:sp>
      <p:sp>
        <p:nvSpPr>
          <p:cNvPr id="36" name="textbox 36"/>
          <p:cNvSpPr/>
          <p:nvPr/>
        </p:nvSpPr>
        <p:spPr>
          <a:xfrm>
            <a:off x="569595" y="293370"/>
            <a:ext cx="8529320" cy="721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we have usable meaning in a computer?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5915" y="3387725"/>
            <a:ext cx="3133090" cy="3157220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6782483" y="3543859"/>
            <a:ext cx="2607608" cy="2608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100" dirty="0"/>
          </a:p>
          <a:p>
            <a:pPr marL="12700" indent="16510" algn="l" rtl="0" eaLnBrk="0">
              <a:lnSpc>
                <a:spcPct val="98000"/>
              </a:lnSpc>
              <a:spcBef>
                <a:spcPts val="0"/>
              </a:spcBef>
            </a:pP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cy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325" spc="2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'),        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2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        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l.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         </a:t>
            </a:r>
            <a:r>
              <a:rPr sz="1325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Synset('</a:t>
            </a:r>
            <a:r>
              <a:rPr sz="1325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325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mm</a:t>
            </a:r>
            <a:r>
              <a:rPr sz="1325" spc="-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l.n.01'),               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325" spc="8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'),        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'),            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l.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              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Syn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gan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325" spc="3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'),            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'li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2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    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r>
              <a:rPr sz="132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</a:t>
            </a:r>
            <a:endParaRPr lang="en-US" altLang="en-US" sz="1325" dirty="0"/>
          </a:p>
          <a:p>
            <a:pPr marL="12700" algn="l" rtl="0" eaLnBrk="0">
              <a:lnSpc>
                <a:spcPct val="99000"/>
              </a:lnSpc>
              <a:spcBef>
                <a:spcPts val="55"/>
              </a:spcBef>
            </a:pP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ob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4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              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ph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325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325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32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32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32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r>
              <a:rPr sz="1325" spc="5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132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)]</a:t>
            </a:r>
            <a:endParaRPr lang="en-US" altLang="en-US" sz="1325" dirty="0"/>
          </a:p>
        </p:txBody>
      </p:sp>
      <p:sp>
        <p:nvSpPr>
          <p:cNvPr id="39" name="textbox 39"/>
          <p:cNvSpPr/>
          <p:nvPr/>
        </p:nvSpPr>
        <p:spPr>
          <a:xfrm>
            <a:off x="2104390" y="2432297"/>
            <a:ext cx="4375897" cy="8096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355" dirty="0"/>
          </a:p>
          <a:p>
            <a:pPr indent="106045" algn="l" rtl="0" eaLnBrk="0">
              <a:lnSpc>
                <a:spcPct val="91000"/>
              </a:lnSpc>
              <a:spcBef>
                <a:spcPts val="0"/>
              </a:spcBef>
            </a:pPr>
            <a:r>
              <a:rPr sz="880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</a:t>
            </a:r>
            <a:r>
              <a:rPr sz="880" spc="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80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88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 </a:t>
            </a:r>
            <a:r>
              <a:rPr sz="880" spc="1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880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80" spc="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</a:t>
            </a:r>
            <a:r>
              <a:rPr sz="880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 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wo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dne</a:t>
            </a:r>
            <a:r>
              <a:rPr sz="88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sz="880" spc="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</a:t>
            </a:r>
            <a:r>
              <a:rPr sz="880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wn</a:t>
            </a:r>
            <a:endParaRPr lang="en-US" altLang="en-US" sz="880" dirty="0"/>
          </a:p>
          <a:p>
            <a:pPr marL="106045" indent="1270" algn="l" rtl="0" eaLnBrk="0">
              <a:lnSpc>
                <a:spcPct val="100000"/>
              </a:lnSpc>
              <a:spcBef>
                <a:spcPts val="115"/>
              </a:spcBef>
            </a:pPr>
            <a:r>
              <a:rPr sz="88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{  </a:t>
            </a:r>
            <a:r>
              <a:rPr sz="880" spc="7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4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noun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5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880" spc="12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1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5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0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1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7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880" spc="10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5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1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j'</a:t>
            </a:r>
            <a:r>
              <a:rPr sz="880" spc="5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1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880" spc="1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880" spc="5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sz="880" spc="8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5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880" spc="8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8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good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):</a:t>
            </a:r>
            <a:endParaRPr lang="en-US" altLang="en-US" sz="880" dirty="0"/>
          </a:p>
          <a:p>
            <a:pPr marL="928370" indent="-549910" algn="l" rtl="0" eaLnBrk="0">
              <a:lnSpc>
                <a:spcPct val="107000"/>
              </a:lnSpc>
              <a:spcBef>
                <a:spcPts val="25"/>
              </a:spcBef>
            </a:pPr>
            <a:r>
              <a:rPr sz="880" spc="1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880" spc="8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6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880" spc="1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8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880" spc="9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7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{}</a:t>
            </a:r>
            <a:r>
              <a:rPr sz="880" spc="5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7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{}</a:t>
            </a:r>
            <a:r>
              <a:rPr sz="880" spc="9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</a:t>
            </a:r>
            <a:r>
              <a:rPr sz="88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)],                                              </a:t>
            </a:r>
            <a:r>
              <a:rPr sz="880" spc="10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6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880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880" spc="10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.j</a:t>
            </a:r>
            <a:r>
              <a:rPr sz="88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88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([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l.</a:t>
            </a:r>
            <a:r>
              <a:rPr sz="88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sz="88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8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sz="880" spc="1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880" spc="9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880" spc="7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88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6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880" spc="1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7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88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88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.l</a:t>
            </a:r>
            <a:r>
              <a:rPr sz="88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88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mm</a:t>
            </a:r>
            <a:r>
              <a:rPr sz="88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88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88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()]))</a:t>
            </a:r>
            <a:r>
              <a:rPr sz="88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en-US" sz="880" dirty="0"/>
          </a:p>
        </p:txBody>
      </p:sp>
      <p:sp>
        <p:nvSpPr>
          <p:cNvPr id="40" name="textbox 40"/>
          <p:cNvSpPr/>
          <p:nvPr/>
        </p:nvSpPr>
        <p:spPr>
          <a:xfrm>
            <a:off x="6665752" y="2432297"/>
            <a:ext cx="3108511" cy="83820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265" dirty="0"/>
          </a:p>
          <a:p>
            <a:pPr marL="107315" indent="1905" algn="l" rtl="0" eaLnBrk="0">
              <a:lnSpc>
                <a:spcPct val="106000"/>
              </a:lnSpc>
            </a:pP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</a:t>
            </a:r>
            <a:r>
              <a:rPr sz="1145" spc="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145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lt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114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 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sz="1145" spc="4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145" spc="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 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dne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sz="1145" spc="5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14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wn   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14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145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145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</a:t>
            </a:r>
            <a:r>
              <a:rPr sz="1145" spc="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</a:t>
            </a:r>
            <a:r>
              <a:rPr sz="1145" spc="4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145" spc="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4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</a:t>
            </a:r>
            <a:r>
              <a:rPr sz="1145" spc="3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2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145" spc="4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145" spc="2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145" spc="1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145" spc="0" dirty="0">
                <a:solidFill>
                  <a:srgbClr val="A4001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1"</a:t>
            </a:r>
            <a:r>
              <a:rPr sz="114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            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</a:t>
            </a:r>
            <a:r>
              <a:rPr sz="114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 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sz="114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145" spc="1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3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1145" spc="2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bda</a:t>
            </a:r>
            <a:r>
              <a:rPr sz="1145" spc="1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14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s:</a:t>
            </a:r>
            <a:r>
              <a:rPr sz="114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1145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s.</a:t>
            </a:r>
            <a:r>
              <a:rPr sz="1145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</a:t>
            </a:r>
            <a:r>
              <a:rPr sz="1145" spc="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14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rnyms()              </a:t>
            </a:r>
            <a:r>
              <a:rPr sz="1145" spc="5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</a:t>
            </a:r>
            <a:r>
              <a:rPr sz="1145" spc="9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145" spc="70" dirty="0">
                <a:solidFill>
                  <a:srgbClr val="17724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114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14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</a:t>
            </a:r>
            <a:r>
              <a:rPr sz="114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14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114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1145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145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14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14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14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sz="1145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sz="1145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145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1145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145" spc="5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sz="1145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en-US" sz="1145" dirty="0"/>
          </a:p>
        </p:txBody>
      </p:sp>
      <p:sp>
        <p:nvSpPr>
          <p:cNvPr id="41" name="textbox 41"/>
          <p:cNvSpPr/>
          <p:nvPr/>
        </p:nvSpPr>
        <p:spPr>
          <a:xfrm>
            <a:off x="2104390" y="1999615"/>
            <a:ext cx="3576955" cy="299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475"/>
              </a:lnSpc>
            </a:pP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ynony</a:t>
            </a:r>
            <a:r>
              <a:rPr sz="1590" i="1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ts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ng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good</a:t>
            </a:r>
            <a:r>
              <a:rPr sz="1590" i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”</a:t>
            </a:r>
            <a:r>
              <a:rPr sz="1590" i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1590" dirty="0"/>
          </a:p>
        </p:txBody>
      </p:sp>
      <p:sp>
        <p:nvSpPr>
          <p:cNvPr id="42" name="textbox 42"/>
          <p:cNvSpPr/>
          <p:nvPr/>
        </p:nvSpPr>
        <p:spPr>
          <a:xfrm>
            <a:off x="6782435" y="2044700"/>
            <a:ext cx="3037205" cy="299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475"/>
              </a:lnSpc>
            </a:pP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hype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ny</a:t>
            </a:r>
            <a:r>
              <a:rPr sz="1590" i="1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590" i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590" i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</a:t>
            </a:r>
            <a:r>
              <a:rPr sz="159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90" i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“panda”</a:t>
            </a:r>
            <a:r>
              <a:rPr sz="1590" i="1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1590" dirty="0"/>
          </a:p>
        </p:txBody>
      </p:sp>
      <p:sp>
        <p:nvSpPr>
          <p:cNvPr id="2" name="文本框 1"/>
          <p:cNvSpPr txBox="1"/>
          <p:nvPr/>
        </p:nvSpPr>
        <p:spPr>
          <a:xfrm>
            <a:off x="417195" y="1326515"/>
            <a:ext cx="11685905" cy="4064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 indent="1270" algn="l" rtl="0" eaLnBrk="0">
              <a:lnSpc>
                <a:spcPct val="114000"/>
              </a:lnSpc>
            </a:pPr>
            <a:r>
              <a:rPr u="sng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Co</a:t>
            </a:r>
            <a:r>
              <a:rPr u="sng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mm</a:t>
            </a:r>
            <a:r>
              <a:rPr u="sng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u="sng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s</a:t>
            </a:r>
            <a:r>
              <a:rPr u="sng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u="sng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u="sng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u</a:t>
            </a:r>
            <a:r>
              <a:rPr u="sng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ti</a:t>
            </a:r>
            <a:r>
              <a:rPr u="sng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: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U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g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 </a:t>
            </a:r>
            <a:r>
              <a:rPr spc="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au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u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con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ning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lists 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 </a:t>
            </a:r>
            <a:r>
              <a:rPr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ynony</a:t>
            </a:r>
            <a:r>
              <a:rPr b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ts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and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hype</a:t>
            </a:r>
            <a:r>
              <a:rPr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ny</a:t>
            </a:r>
            <a:r>
              <a:rPr b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(“is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” 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hips).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081593" y="3733352"/>
            <a:ext cx="2482327" cy="3227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4081742" y="4275081"/>
            <a:ext cx="3649532" cy="72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8" name="object 8"/>
          <p:cNvSpPr txBox="1"/>
          <p:nvPr/>
        </p:nvSpPr>
        <p:spPr>
          <a:xfrm>
            <a:off x="1560195" y="1511935"/>
            <a:ext cx="8928735" cy="2091055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27305" marR="5080">
              <a:lnSpc>
                <a:spcPts val="3100"/>
              </a:lnSpc>
              <a:spcBef>
                <a:spcPts val="220"/>
              </a:spcBef>
            </a:pPr>
            <a:r>
              <a:rPr sz="2295" spc="-15" dirty="0">
                <a:latin typeface="Calibri" panose="020F0502020204030204"/>
                <a:cs typeface="Calibri" panose="020F0502020204030204"/>
              </a:rPr>
              <a:t>Q: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How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can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we capture ratios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of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co-occurrence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probabilities</a:t>
            </a:r>
            <a:r>
              <a:rPr sz="2295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as 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linear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295" spc="-25" dirty="0">
                <a:latin typeface="Calibri" panose="020F0502020204030204"/>
                <a:cs typeface="Calibri" panose="020F0502020204030204"/>
              </a:rPr>
              <a:t>components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in </a:t>
            </a:r>
            <a:r>
              <a:rPr sz="2295" dirty="0">
                <a:latin typeface="Calibri" panose="020F0502020204030204"/>
                <a:cs typeface="Calibri" panose="020F0502020204030204"/>
              </a:rPr>
              <a:t>a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word vector</a:t>
            </a:r>
            <a:r>
              <a:rPr sz="2295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space?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295" spc="-15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A: </a:t>
            </a:r>
            <a:endParaRPr sz="2295" spc="-15" dirty="0">
              <a:solidFill>
                <a:srgbClr val="773F9B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295" spc="-2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Log-bilinear</a:t>
            </a:r>
            <a:r>
              <a:rPr sz="2295" spc="-55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model:</a:t>
            </a:r>
            <a:r>
              <a:rPr lang="en-US" sz="2295" spc="-2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95" spc="-25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vector</a:t>
            </a:r>
            <a:r>
              <a:rPr sz="2295" spc="-5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95" spc="-30" dirty="0">
                <a:solidFill>
                  <a:srgbClr val="773F9B"/>
                </a:solidFill>
                <a:latin typeface="Calibri" panose="020F0502020204030204"/>
                <a:cs typeface="Calibri" panose="020F0502020204030204"/>
              </a:rPr>
              <a:t>differences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94030" y="363855"/>
            <a:ext cx="842010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Encoding meaning in vector differences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385" y="396875"/>
            <a:ext cx="1056005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 based co-occurrence matrix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370" y="1186180"/>
            <a:ext cx="9573260" cy="5477510"/>
          </a:xfrm>
          <a:prstGeom prst="rect">
            <a:avLst/>
          </a:prstGeom>
        </p:spPr>
        <p:txBody>
          <a:bodyPr vert="horz" wrap="square" lIns="0" tIns="2207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70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Window length </a:t>
            </a:r>
            <a:r>
              <a:rPr sz="2645" dirty="0">
                <a:latin typeface="Calibri" panose="020F0502020204030204"/>
                <a:cs typeface="Calibri" panose="020F0502020204030204"/>
              </a:rPr>
              <a:t>1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(more common:</a:t>
            </a:r>
            <a:r>
              <a:rPr sz="264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5–10)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187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Symmetric (irrelevant whether left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right</a:t>
            </a:r>
            <a:r>
              <a:rPr sz="264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context)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64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corpus: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0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like deep</a:t>
            </a:r>
            <a:r>
              <a:rPr sz="2295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learning.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8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like</a:t>
            </a:r>
            <a:r>
              <a:rPr sz="2295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NLP.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6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enjoy</a:t>
            </a:r>
            <a:r>
              <a:rPr sz="2295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flying.</a:t>
            </a:r>
            <a:endParaRPr sz="2295" spc="-15" dirty="0">
              <a:latin typeface="Calibri" panose="020F0502020204030204"/>
              <a:cs typeface="Calibri" panose="020F0502020204030204"/>
            </a:endParaRPr>
          </a:p>
          <a:p>
            <a:pPr marL="469900" lvl="1" indent="-457200" algn="l">
              <a:lnSpc>
                <a:spcPct val="100000"/>
              </a:lnSpc>
              <a:spcBef>
                <a:spcPts val="1920"/>
              </a:spcBef>
              <a:buClr>
                <a:srgbClr val="CC0000"/>
              </a:buClr>
              <a:buSzTx/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perform SVD on X</a:t>
            </a:r>
            <a:r>
              <a:rPr lang="en-US" sz="2645" spc="-10" dirty="0">
                <a:latin typeface="Calibri" panose="020F0502020204030204"/>
                <a:cs typeface="Calibri" panose="020F0502020204030204"/>
              </a:rPr>
              <a:t>(co-occurence matrix)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, observe the singular values (the diagonal entries in the resulting S matrix), and cut them off at some index k</a:t>
            </a:r>
            <a:r>
              <a:rPr lang="en-US" sz="2645" spc="-10" dirty="0">
                <a:latin typeface="Calibri" panose="020F0502020204030204"/>
                <a:cs typeface="Calibri" panose="020F0502020204030204"/>
              </a:rPr>
              <a:t>-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based on the desired percentage variance captured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385" y="386715"/>
            <a:ext cx="923798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 based co-occurrence matrix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190" y="1006475"/>
            <a:ext cx="4470400" cy="18561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Char char="•"/>
              <a:tabLst>
                <a:tab pos="499745" algn="l"/>
                <a:tab pos="500380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29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corpus: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75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like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deep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learning.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8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like</a:t>
            </a:r>
            <a:r>
              <a:rPr sz="1855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NLP.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85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enjoy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flying.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11830" y="2934671"/>
          <a:ext cx="6777355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195"/>
                <a:gridCol w="581025"/>
                <a:gridCol w="753110"/>
                <a:gridCol w="753110"/>
                <a:gridCol w="753110"/>
                <a:gridCol w="969010"/>
                <a:gridCol w="619760"/>
                <a:gridCol w="784860"/>
                <a:gridCol w="638175"/>
              </a:tblGrid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counts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like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enjoy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deep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learning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NLP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flying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6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like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enjoy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deep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learning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NLP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8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flying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7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7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93611" y="6652610"/>
            <a:ext cx="43143" cy="0"/>
          </a:xfrm>
          <a:custGeom>
            <a:avLst/>
            <a:gdLst/>
            <a:ahLst/>
            <a:cxnLst/>
            <a:rect l="l" t="t" r="r" b="b"/>
            <a:pathLst>
              <a:path w="48894">
                <a:moveTo>
                  <a:pt x="0" y="0"/>
                </a:moveTo>
                <a:lnTo>
                  <a:pt x="48766" y="0"/>
                </a:lnTo>
              </a:path>
            </a:pathLst>
          </a:custGeom>
          <a:ln w="6828">
            <a:solidFill>
              <a:srgbClr val="A40508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1793614" y="4856682"/>
            <a:ext cx="4610582" cy="1195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0" name="object 10"/>
          <p:cNvSpPr/>
          <p:nvPr/>
        </p:nvSpPr>
        <p:spPr>
          <a:xfrm>
            <a:off x="1793614" y="4121469"/>
            <a:ext cx="4958043" cy="2528607"/>
          </a:xfrm>
          <a:custGeom>
            <a:avLst/>
            <a:gdLst/>
            <a:ahLst/>
            <a:cxnLst/>
            <a:rect l="l" t="t" r="r" b="b"/>
            <a:pathLst>
              <a:path w="5619115" h="2865754">
                <a:moveTo>
                  <a:pt x="0" y="2865211"/>
                </a:moveTo>
                <a:lnTo>
                  <a:pt x="0" y="0"/>
                </a:lnTo>
                <a:lnTo>
                  <a:pt x="5618845" y="0"/>
                </a:lnTo>
                <a:lnTo>
                  <a:pt x="5618845" y="2865211"/>
                </a:lnTo>
                <a:lnTo>
                  <a:pt x="0" y="2865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5920" y="406400"/>
            <a:ext cx="10224770" cy="41846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24915" algn="l"/>
              </a:tabLst>
            </a:pPr>
            <a:r>
              <a:rPr sz="2645" spc="-15" dirty="0">
                <a:solidFill>
                  <a:srgbClr val="000000"/>
                </a:solidFill>
              </a:rPr>
              <a:t>Combining </a:t>
            </a:r>
            <a:r>
              <a:rPr sz="2645" spc="-5" dirty="0">
                <a:solidFill>
                  <a:srgbClr val="000000"/>
                </a:solidFill>
              </a:rPr>
              <a:t>the </a:t>
            </a:r>
            <a:r>
              <a:rPr sz="2645" spc="-10" dirty="0">
                <a:solidFill>
                  <a:srgbClr val="000000"/>
                </a:solidFill>
              </a:rPr>
              <a:t>best of both worlds  GloVe	</a:t>
            </a:r>
            <a:r>
              <a:rPr sz="2295" spc="-20" dirty="0">
                <a:solidFill>
                  <a:srgbClr val="177245"/>
                </a:solidFill>
              </a:rPr>
              <a:t>[Pennington </a:t>
            </a:r>
            <a:r>
              <a:rPr sz="2295" spc="-10" dirty="0">
                <a:solidFill>
                  <a:srgbClr val="177245"/>
                </a:solidFill>
              </a:rPr>
              <a:t>et </a:t>
            </a:r>
            <a:r>
              <a:rPr sz="2295" spc="-15" dirty="0">
                <a:solidFill>
                  <a:srgbClr val="177245"/>
                </a:solidFill>
              </a:rPr>
              <a:t>al., </a:t>
            </a:r>
            <a:r>
              <a:rPr sz="2295" spc="-25" dirty="0">
                <a:solidFill>
                  <a:srgbClr val="177245"/>
                </a:solidFill>
              </a:rPr>
              <a:t>EMNLP</a:t>
            </a:r>
            <a:r>
              <a:rPr sz="2295" spc="-145" dirty="0">
                <a:solidFill>
                  <a:srgbClr val="177245"/>
                </a:solidFill>
              </a:rPr>
              <a:t> </a:t>
            </a:r>
            <a:r>
              <a:rPr sz="2295" spc="-25" dirty="0">
                <a:solidFill>
                  <a:srgbClr val="177245"/>
                </a:solidFill>
              </a:rPr>
              <a:t>2014]</a:t>
            </a:r>
            <a:endParaRPr sz="2295"/>
          </a:p>
        </p:txBody>
      </p:sp>
      <p:sp>
        <p:nvSpPr>
          <p:cNvPr id="14" name="object 14"/>
          <p:cNvSpPr/>
          <p:nvPr/>
        </p:nvSpPr>
        <p:spPr>
          <a:xfrm>
            <a:off x="9143775" y="3065257"/>
            <a:ext cx="1255954" cy="1382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5" name="object 15"/>
          <p:cNvSpPr/>
          <p:nvPr/>
        </p:nvSpPr>
        <p:spPr>
          <a:xfrm>
            <a:off x="8449907" y="3492874"/>
            <a:ext cx="545951" cy="29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9115289" y="2968331"/>
            <a:ext cx="1284441" cy="1576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8" name="object 18"/>
          <p:cNvSpPr txBox="1"/>
          <p:nvPr/>
        </p:nvSpPr>
        <p:spPr>
          <a:xfrm>
            <a:off x="1058545" y="4121785"/>
            <a:ext cx="4911725" cy="1741170"/>
          </a:xfrm>
          <a:prstGeom prst="rect">
            <a:avLst/>
          </a:prstGeom>
        </p:spPr>
        <p:txBody>
          <a:bodyPr vert="horz" wrap="square" lIns="0" tIns="75639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88925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Fast</a:t>
            </a:r>
            <a:r>
              <a:rPr sz="229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training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354965" indent="-34290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88925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Scalable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to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huge</a:t>
            </a:r>
            <a:r>
              <a:rPr sz="2295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corp</a:t>
            </a:r>
            <a:r>
              <a:rPr lang="en-US" sz="2295" spc="-20" dirty="0">
                <a:latin typeface="Calibri" panose="020F0502020204030204"/>
                <a:cs typeface="Calibri" panose="020F0502020204030204"/>
              </a:rPr>
              <a:t>us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355600" marR="5080" indent="-342900">
              <a:lnSpc>
                <a:spcPts val="3100"/>
              </a:lnSpc>
              <a:spcBef>
                <a:spcPts val="69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88925" algn="l"/>
              </a:tabLst>
            </a:pPr>
            <a:r>
              <a:rPr sz="2295" spc="-25" dirty="0">
                <a:latin typeface="Calibri" panose="020F0502020204030204"/>
                <a:cs typeface="Calibri" panose="020F0502020204030204"/>
              </a:rPr>
              <a:t>Good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performance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even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with  small corpus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and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small</a:t>
            </a:r>
            <a:r>
              <a:rPr sz="2295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vectors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70946" y="1593786"/>
                <a:ext cx="1840230" cy="560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𝑖𝑗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 baseline="-25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46" y="1593786"/>
                <a:ext cx="1840230" cy="560705"/>
              </a:xfrm>
              <a:prstGeom prst="rect">
                <a:avLst/>
              </a:prstGeom>
              <a:blipFill rotWithShape="1">
                <a:blip r:embed="rId5"/>
                <a:stretch>
                  <a:fillRect l="-31" t="-102" r="31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218241" y="2384996"/>
                <a:ext cx="19456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1" y="2384996"/>
                <a:ext cx="1945640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29" t="-155" r="29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2802826" y="2871406"/>
                <a:ext cx="4335780" cy="9118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𝑉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·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𝑙𝑜𝑔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 baseline="-25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 baseline="300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26" y="2871406"/>
                <a:ext cx="4335780" cy="911860"/>
              </a:xfrm>
              <a:prstGeom prst="rect">
                <a:avLst/>
              </a:prstGeom>
              <a:blipFill rotWithShape="1">
                <a:blip r:embed="rId7"/>
                <a:stretch>
                  <a:fillRect l="-13" t="-1316" r="13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549" y="417194"/>
            <a:ext cx="2136962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GloVe results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8850" y="974389"/>
            <a:ext cx="2056982" cy="18876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4957614" y="3058982"/>
            <a:ext cx="530599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spc="-5" dirty="0">
                <a:latin typeface="Calibri" panose="020F0502020204030204"/>
                <a:cs typeface="Calibri" panose="020F0502020204030204"/>
              </a:rPr>
              <a:t>litoria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90181" y="1091883"/>
            <a:ext cx="2495538" cy="1652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6" name="object 6"/>
          <p:cNvSpPr txBox="1"/>
          <p:nvPr/>
        </p:nvSpPr>
        <p:spPr>
          <a:xfrm>
            <a:off x="7338116" y="3058982"/>
            <a:ext cx="1373281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leptodactylidae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61851" y="3530316"/>
            <a:ext cx="2516875" cy="188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8" name="object 8"/>
          <p:cNvSpPr txBox="1"/>
          <p:nvPr/>
        </p:nvSpPr>
        <p:spPr>
          <a:xfrm>
            <a:off x="5154517" y="5705363"/>
            <a:ext cx="411816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1675" spc="10" dirty="0">
                <a:latin typeface="Calibri" panose="020F0502020204030204"/>
                <a:cs typeface="Calibri" panose="020F0502020204030204"/>
              </a:rPr>
              <a:t>an</a:t>
            </a:r>
            <a:r>
              <a:rPr sz="1675" dirty="0">
                <a:latin typeface="Calibri" panose="020F0502020204030204"/>
                <a:cs typeface="Calibri" panose="020F0502020204030204"/>
              </a:rPr>
              <a:t>a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33661" y="3515790"/>
            <a:ext cx="2682910" cy="190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0" name="object 10"/>
          <p:cNvSpPr txBox="1"/>
          <p:nvPr/>
        </p:nvSpPr>
        <p:spPr>
          <a:xfrm>
            <a:off x="7243313" y="5705363"/>
            <a:ext cx="1601321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spc="5" dirty="0">
                <a:latin typeface="Calibri" panose="020F0502020204030204"/>
                <a:cs typeface="Calibri" panose="020F0502020204030204"/>
              </a:rPr>
              <a:t>eleutherodactylus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5500" y="1921510"/>
            <a:ext cx="2039620" cy="260921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2700" marR="361950">
              <a:lnSpc>
                <a:spcPct val="101000"/>
              </a:lnSpc>
              <a:spcBef>
                <a:spcPts val="75"/>
              </a:spcBef>
            </a:pPr>
            <a:r>
              <a:rPr sz="1675" dirty="0">
                <a:latin typeface="Calibri" panose="020F0502020204030204"/>
                <a:cs typeface="Calibri" panose="020F0502020204030204"/>
              </a:rPr>
              <a:t>Nearest 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words</a:t>
            </a:r>
            <a:r>
              <a:rPr sz="1675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-10" dirty="0">
                <a:latin typeface="Calibri" panose="020F0502020204030204"/>
                <a:cs typeface="Calibri" panose="020F0502020204030204"/>
              </a:rPr>
              <a:t>to  </a:t>
            </a:r>
            <a:r>
              <a:rPr sz="1675" spc="-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frog</a:t>
            </a:r>
            <a:r>
              <a:rPr sz="1675" spc="-5" dirty="0">
                <a:latin typeface="Calibri" panose="020F0502020204030204"/>
                <a:cs typeface="Calibri" panose="020F0502020204030204"/>
              </a:rPr>
              <a:t>: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1870"/>
              </a:spcBef>
              <a:buAutoNum type="arabicPeriod"/>
              <a:tabLst>
                <a:tab pos="277495" algn="l"/>
              </a:tabLst>
            </a:pPr>
            <a:r>
              <a:rPr sz="1675" spc="-5" dirty="0">
                <a:latin typeface="Calibri" panose="020F0502020204030204"/>
                <a:cs typeface="Calibri" panose="020F0502020204030204"/>
              </a:rPr>
              <a:t>frogs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77495" algn="l"/>
              </a:tabLst>
            </a:pPr>
            <a:r>
              <a:rPr sz="1675" dirty="0">
                <a:latin typeface="Calibri" panose="020F0502020204030204"/>
                <a:cs typeface="Calibri" panose="020F0502020204030204"/>
              </a:rPr>
              <a:t>toad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77495" algn="l"/>
              </a:tabLst>
            </a:pPr>
            <a:r>
              <a:rPr sz="1675" spc="-5" dirty="0">
                <a:latin typeface="Calibri" panose="020F0502020204030204"/>
                <a:cs typeface="Calibri" panose="020F0502020204030204"/>
              </a:rPr>
              <a:t>litoria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277495" algn="l"/>
              </a:tabLst>
            </a:pPr>
            <a:r>
              <a:rPr sz="1675" dirty="0">
                <a:latin typeface="Calibri" panose="020F0502020204030204"/>
                <a:cs typeface="Calibri" panose="020F0502020204030204"/>
              </a:rPr>
              <a:t>leptodactylidae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77495" algn="l"/>
              </a:tabLst>
            </a:pPr>
            <a:r>
              <a:rPr sz="1675" spc="-5" dirty="0">
                <a:latin typeface="Calibri" panose="020F0502020204030204"/>
                <a:cs typeface="Calibri" panose="020F0502020204030204"/>
              </a:rPr>
              <a:t>rana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7495" algn="l"/>
              </a:tabLst>
            </a:pPr>
            <a:r>
              <a:rPr sz="1675" spc="-10" dirty="0">
                <a:latin typeface="Calibri" panose="020F0502020204030204"/>
                <a:cs typeface="Calibri" panose="020F0502020204030204"/>
              </a:rPr>
              <a:t>lizard</a:t>
            </a:r>
            <a:endParaRPr sz="1675">
              <a:latin typeface="Calibri" panose="020F0502020204030204"/>
              <a:cs typeface="Calibri" panose="020F0502020204030204"/>
            </a:endParaRPr>
          </a:p>
          <a:p>
            <a:pPr marL="276860" indent="-2406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77495" algn="l"/>
              </a:tabLst>
            </a:pPr>
            <a:r>
              <a:rPr sz="1675" spc="5" dirty="0">
                <a:latin typeface="Calibri" panose="020F0502020204030204"/>
                <a:cs typeface="Calibri" panose="020F0502020204030204"/>
              </a:rPr>
              <a:t>eleutherodactylus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709" y="438149"/>
            <a:ext cx="4987178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to evaluate word vectors?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3625" y="1602740"/>
            <a:ext cx="9640570" cy="4295140"/>
          </a:xfrm>
          <a:prstGeom prst="rect">
            <a:avLst/>
          </a:prstGeom>
        </p:spPr>
        <p:txBody>
          <a:bodyPr vert="horz" wrap="square" lIns="0" tIns="75639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Related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to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general evaluation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in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NLP: Intrinsic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vs</a:t>
            </a:r>
            <a:r>
              <a:rPr sz="1855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extrinsic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378460" indent="-36576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Intrinsic: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600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Evaluation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on </a:t>
            </a:r>
            <a:r>
              <a:rPr sz="1855" dirty="0">
                <a:latin typeface="Calibri" panose="020F0502020204030204"/>
                <a:cs typeface="Calibri" panose="020F0502020204030204"/>
              </a:rPr>
              <a:t>a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specific/intermediate</a:t>
            </a:r>
            <a:r>
              <a:rPr sz="1855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subtask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Fast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to</a:t>
            </a:r>
            <a:r>
              <a:rPr sz="185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compute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Helps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to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understand that</a:t>
            </a:r>
            <a:r>
              <a:rPr sz="1855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system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5" dirty="0">
                <a:latin typeface="Calibri" panose="020F0502020204030204"/>
                <a:cs typeface="Calibri" panose="020F0502020204030204"/>
              </a:rPr>
              <a:t>Not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clear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if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really helpful unless correlation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to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real task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is</a:t>
            </a:r>
            <a:r>
              <a:rPr sz="1855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established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378460" indent="-365760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Extrinsic: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Evaluation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on </a:t>
            </a:r>
            <a:r>
              <a:rPr sz="1855" dirty="0">
                <a:latin typeface="Calibri" panose="020F0502020204030204"/>
                <a:cs typeface="Calibri" panose="020F0502020204030204"/>
              </a:rPr>
              <a:t>a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real</a:t>
            </a:r>
            <a:r>
              <a:rPr sz="1855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task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5" dirty="0">
                <a:latin typeface="Calibri" panose="020F0502020204030204"/>
                <a:cs typeface="Calibri" panose="020F0502020204030204"/>
              </a:rPr>
              <a:t>Can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take </a:t>
            </a:r>
            <a:r>
              <a:rPr sz="1855" dirty="0">
                <a:latin typeface="Calibri" panose="020F0502020204030204"/>
                <a:cs typeface="Calibri" panose="020F0502020204030204"/>
              </a:rPr>
              <a:t>a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long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time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to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1855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accuracy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3585" marR="461010" lvl="1" indent="-243840">
              <a:lnSpc>
                <a:spcPct val="104000"/>
              </a:lnSpc>
              <a:spcBef>
                <a:spcPts val="480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spc="15" dirty="0">
                <a:latin typeface="Calibri" panose="020F0502020204030204"/>
                <a:cs typeface="Calibri" panose="020F0502020204030204"/>
              </a:rPr>
              <a:t>Unclear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if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the subsystem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is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the problem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or its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interaction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or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other  subsystems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ts val="251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1855" dirty="0">
                <a:latin typeface="Calibri" panose="020F0502020204030204"/>
                <a:cs typeface="Calibri" panose="020F0502020204030204"/>
              </a:rPr>
              <a:t>If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replacing exactly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one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subsystem with another improves accuracy</a:t>
            </a:r>
            <a:r>
              <a:rPr sz="1855" spc="170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dirty="0">
                <a:latin typeface="Wingdings" panose="05000000000000000000"/>
                <a:cs typeface="Wingdings" panose="05000000000000000000"/>
              </a:rPr>
              <a:t></a:t>
            </a:r>
            <a:endParaRPr sz="1855">
              <a:latin typeface="Wingdings" panose="05000000000000000000"/>
              <a:cs typeface="Wingdings" panose="05000000000000000000"/>
            </a:endParaRPr>
          </a:p>
          <a:p>
            <a:pPr marL="743585">
              <a:lnSpc>
                <a:spcPts val="2510"/>
              </a:lnSpc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Winning!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99" y="407034"/>
            <a:ext cx="5090272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Intrinsic word vector evaluation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339" y="1248111"/>
            <a:ext cx="2586318" cy="29654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Word Vector</a:t>
            </a:r>
            <a:r>
              <a:rPr sz="1855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Analogies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550" y="3613150"/>
            <a:ext cx="5010785" cy="2225040"/>
          </a:xfrm>
          <a:prstGeom prst="rect">
            <a:avLst/>
          </a:prstGeom>
        </p:spPr>
        <p:txBody>
          <a:bodyPr vert="horz" wrap="square" lIns="0" tIns="5602" rIns="0" bIns="0" rtlCol="0">
            <a:spAutoFit/>
          </a:bodyPr>
          <a:lstStyle/>
          <a:p>
            <a:pPr marL="377825" marR="143510" indent="-365760">
              <a:lnSpc>
                <a:spcPct val="102000"/>
              </a:lnSpc>
              <a:spcBef>
                <a:spcPts val="5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Evaluate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word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vectors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by how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well  their cosine distance after addition  captures intuitive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semantic and 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syntactic analogy</a:t>
            </a:r>
            <a:r>
              <a:rPr sz="185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questions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377825" marR="5080" indent="-365760">
              <a:lnSpc>
                <a:spcPts val="2500"/>
              </a:lnSpc>
              <a:spcBef>
                <a:spcPts val="6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Discarding the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input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words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the 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search!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377825" marR="82550" indent="-365760">
              <a:lnSpc>
                <a:spcPct val="104000"/>
              </a:lnSpc>
              <a:spcBef>
                <a:spcPts val="40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5" dirty="0">
                <a:latin typeface="Calibri" panose="020F0502020204030204"/>
                <a:cs typeface="Calibri" panose="020F0502020204030204"/>
              </a:rPr>
              <a:t>Problem: What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if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the information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is 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there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but not</a:t>
            </a:r>
            <a:r>
              <a:rPr sz="185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linear?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9184" y="2325669"/>
            <a:ext cx="2256865" cy="3225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30" spc="1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man:woman </a:t>
            </a:r>
            <a:r>
              <a:rPr sz="2030" spc="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::</a:t>
            </a:r>
            <a:r>
              <a:rPr sz="2030" spc="-10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30" spc="10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king:?</a:t>
            </a:r>
            <a:endParaRPr sz="203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7801" y="1851666"/>
            <a:ext cx="1261222" cy="32194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64433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575"/>
              </a:spcBef>
            </a:pPr>
            <a:r>
              <a:rPr sz="1675" spc="5" dirty="0">
                <a:latin typeface="Calibri" panose="020F0502020204030204"/>
                <a:cs typeface="Calibri" panose="020F0502020204030204"/>
              </a:rPr>
              <a:t>a:b ::</a:t>
            </a:r>
            <a:r>
              <a:rPr sz="1675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75" spc="5" dirty="0">
                <a:latin typeface="Calibri" panose="020F0502020204030204"/>
                <a:cs typeface="Calibri" panose="020F0502020204030204"/>
              </a:rPr>
              <a:t>c:?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14054" y="1938393"/>
            <a:ext cx="922467" cy="2904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5351832" y="2006615"/>
            <a:ext cx="738468" cy="107576"/>
          </a:xfrm>
          <a:custGeom>
            <a:avLst/>
            <a:gdLst/>
            <a:ahLst/>
            <a:cxnLst/>
            <a:rect l="l" t="t" r="r" b="b"/>
            <a:pathLst>
              <a:path w="836929" h="121919">
                <a:moveTo>
                  <a:pt x="714902" y="0"/>
                </a:moveTo>
                <a:lnTo>
                  <a:pt x="714902" y="121919"/>
                </a:lnTo>
                <a:lnTo>
                  <a:pt x="796182" y="81279"/>
                </a:lnTo>
                <a:lnTo>
                  <a:pt x="735222" y="81279"/>
                </a:lnTo>
                <a:lnTo>
                  <a:pt x="735222" y="40639"/>
                </a:lnTo>
                <a:lnTo>
                  <a:pt x="796182" y="40639"/>
                </a:lnTo>
                <a:lnTo>
                  <a:pt x="714902" y="0"/>
                </a:lnTo>
                <a:close/>
              </a:path>
              <a:path w="836929" h="121919">
                <a:moveTo>
                  <a:pt x="714902" y="40639"/>
                </a:moveTo>
                <a:lnTo>
                  <a:pt x="0" y="40639"/>
                </a:lnTo>
                <a:lnTo>
                  <a:pt x="0" y="81279"/>
                </a:lnTo>
                <a:lnTo>
                  <a:pt x="714902" y="81279"/>
                </a:lnTo>
                <a:lnTo>
                  <a:pt x="714902" y="40639"/>
                </a:lnTo>
                <a:close/>
              </a:path>
              <a:path w="836929" h="121919">
                <a:moveTo>
                  <a:pt x="796182" y="40639"/>
                </a:moveTo>
                <a:lnTo>
                  <a:pt x="735222" y="40639"/>
                </a:lnTo>
                <a:lnTo>
                  <a:pt x="735222" y="81279"/>
                </a:lnTo>
                <a:lnTo>
                  <a:pt x="796182" y="81279"/>
                </a:lnTo>
                <a:lnTo>
                  <a:pt x="836822" y="60960"/>
                </a:lnTo>
                <a:lnTo>
                  <a:pt x="796182" y="4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6484216" y="1673696"/>
            <a:ext cx="3619500" cy="773766"/>
          </a:xfrm>
          <a:custGeom>
            <a:avLst/>
            <a:gdLst/>
            <a:ahLst/>
            <a:cxnLst/>
            <a:rect l="l" t="t" r="r" b="b"/>
            <a:pathLst>
              <a:path w="4102100" h="876935">
                <a:moveTo>
                  <a:pt x="0" y="0"/>
                </a:moveTo>
                <a:lnTo>
                  <a:pt x="4101827" y="0"/>
                </a:lnTo>
                <a:lnTo>
                  <a:pt x="4101827" y="876495"/>
                </a:lnTo>
                <a:lnTo>
                  <a:pt x="0" y="876495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2" name="object 12"/>
          <p:cNvSpPr/>
          <p:nvPr/>
        </p:nvSpPr>
        <p:spPr>
          <a:xfrm>
            <a:off x="6728630" y="1737674"/>
            <a:ext cx="3227294" cy="645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3" name="object 13"/>
          <p:cNvSpPr/>
          <p:nvPr/>
        </p:nvSpPr>
        <p:spPr>
          <a:xfrm>
            <a:off x="7560501" y="5014638"/>
            <a:ext cx="1263463" cy="319928"/>
          </a:xfrm>
          <a:custGeom>
            <a:avLst/>
            <a:gdLst/>
            <a:ahLst/>
            <a:cxnLst/>
            <a:rect l="l" t="t" r="r" b="b"/>
            <a:pathLst>
              <a:path w="1431925" h="362585">
                <a:moveTo>
                  <a:pt x="1349524" y="26409"/>
                </a:moveTo>
                <a:lnTo>
                  <a:pt x="0" y="335674"/>
                </a:lnTo>
                <a:lnTo>
                  <a:pt x="6051" y="362083"/>
                </a:lnTo>
                <a:lnTo>
                  <a:pt x="1355575" y="52817"/>
                </a:lnTo>
                <a:lnTo>
                  <a:pt x="1349524" y="26409"/>
                </a:lnTo>
                <a:close/>
              </a:path>
              <a:path w="1431925" h="362585">
                <a:moveTo>
                  <a:pt x="1429437" y="23383"/>
                </a:moveTo>
                <a:lnTo>
                  <a:pt x="1362727" y="23383"/>
                </a:lnTo>
                <a:lnTo>
                  <a:pt x="1368779" y="49791"/>
                </a:lnTo>
                <a:lnTo>
                  <a:pt x="1355575" y="52817"/>
                </a:lnTo>
                <a:lnTo>
                  <a:pt x="1361627" y="79226"/>
                </a:lnTo>
                <a:lnTo>
                  <a:pt x="1429437" y="23383"/>
                </a:lnTo>
                <a:close/>
              </a:path>
              <a:path w="1431925" h="362585">
                <a:moveTo>
                  <a:pt x="1362727" y="23383"/>
                </a:moveTo>
                <a:lnTo>
                  <a:pt x="1349524" y="26409"/>
                </a:lnTo>
                <a:lnTo>
                  <a:pt x="1355575" y="52817"/>
                </a:lnTo>
                <a:lnTo>
                  <a:pt x="1368779" y="49791"/>
                </a:lnTo>
                <a:lnTo>
                  <a:pt x="1362727" y="23383"/>
                </a:lnTo>
                <a:close/>
              </a:path>
              <a:path w="1431925" h="362585">
                <a:moveTo>
                  <a:pt x="1343472" y="0"/>
                </a:moveTo>
                <a:lnTo>
                  <a:pt x="1349524" y="26409"/>
                </a:lnTo>
                <a:lnTo>
                  <a:pt x="1362727" y="23383"/>
                </a:lnTo>
                <a:lnTo>
                  <a:pt x="1429437" y="23383"/>
                </a:lnTo>
                <a:lnTo>
                  <a:pt x="1431775" y="21457"/>
                </a:lnTo>
                <a:lnTo>
                  <a:pt x="1343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4" name="object 14"/>
          <p:cNvSpPr/>
          <p:nvPr/>
        </p:nvSpPr>
        <p:spPr>
          <a:xfrm>
            <a:off x="6483947" y="2855483"/>
            <a:ext cx="3630706" cy="3307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5" name="object 15"/>
          <p:cNvSpPr txBox="1"/>
          <p:nvPr/>
        </p:nvSpPr>
        <p:spPr>
          <a:xfrm>
            <a:off x="7977287" y="3613001"/>
            <a:ext cx="383241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1675" spc="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675" spc="10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67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g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1021" y="4957706"/>
            <a:ext cx="409574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spc="1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675" spc="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67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21114" y="4669939"/>
            <a:ext cx="675154" cy="26860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75" spc="-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675" spc="10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675" spc="1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675" spc="10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675" dirty="0">
                <a:solidFill>
                  <a:srgbClr val="0365C0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16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28036" y="3348486"/>
            <a:ext cx="563096" cy="528918"/>
          </a:xfrm>
          <a:custGeom>
            <a:avLst/>
            <a:gdLst/>
            <a:ahLst/>
            <a:cxnLst/>
            <a:rect l="l" t="t" r="r" b="b"/>
            <a:pathLst>
              <a:path w="638175" h="599439">
                <a:moveTo>
                  <a:pt x="0" y="0"/>
                </a:moveTo>
                <a:lnTo>
                  <a:pt x="638144" y="0"/>
                </a:lnTo>
                <a:lnTo>
                  <a:pt x="638144" y="598855"/>
                </a:lnTo>
                <a:lnTo>
                  <a:pt x="0" y="5988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9" name="object 19"/>
          <p:cNvSpPr/>
          <p:nvPr/>
        </p:nvSpPr>
        <p:spPr>
          <a:xfrm>
            <a:off x="7560501" y="5014638"/>
            <a:ext cx="1263463" cy="319928"/>
          </a:xfrm>
          <a:custGeom>
            <a:avLst/>
            <a:gdLst/>
            <a:ahLst/>
            <a:cxnLst/>
            <a:rect l="l" t="t" r="r" b="b"/>
            <a:pathLst>
              <a:path w="1431925" h="362585">
                <a:moveTo>
                  <a:pt x="1349524" y="26409"/>
                </a:moveTo>
                <a:lnTo>
                  <a:pt x="0" y="335674"/>
                </a:lnTo>
                <a:lnTo>
                  <a:pt x="6051" y="362083"/>
                </a:lnTo>
                <a:lnTo>
                  <a:pt x="1355575" y="52817"/>
                </a:lnTo>
                <a:lnTo>
                  <a:pt x="1349524" y="26409"/>
                </a:lnTo>
                <a:close/>
              </a:path>
              <a:path w="1431925" h="362585">
                <a:moveTo>
                  <a:pt x="1429437" y="23383"/>
                </a:moveTo>
                <a:lnTo>
                  <a:pt x="1362727" y="23383"/>
                </a:lnTo>
                <a:lnTo>
                  <a:pt x="1368779" y="49791"/>
                </a:lnTo>
                <a:lnTo>
                  <a:pt x="1355575" y="52817"/>
                </a:lnTo>
                <a:lnTo>
                  <a:pt x="1361627" y="79226"/>
                </a:lnTo>
                <a:lnTo>
                  <a:pt x="1429437" y="23383"/>
                </a:lnTo>
                <a:close/>
              </a:path>
              <a:path w="1431925" h="362585">
                <a:moveTo>
                  <a:pt x="1362727" y="23383"/>
                </a:moveTo>
                <a:lnTo>
                  <a:pt x="1349524" y="26409"/>
                </a:lnTo>
                <a:lnTo>
                  <a:pt x="1355575" y="52817"/>
                </a:lnTo>
                <a:lnTo>
                  <a:pt x="1368779" y="49791"/>
                </a:lnTo>
                <a:lnTo>
                  <a:pt x="1362727" y="23383"/>
                </a:lnTo>
                <a:close/>
              </a:path>
              <a:path w="1431925" h="362585">
                <a:moveTo>
                  <a:pt x="1343472" y="0"/>
                </a:moveTo>
                <a:lnTo>
                  <a:pt x="1349524" y="26409"/>
                </a:lnTo>
                <a:lnTo>
                  <a:pt x="1362727" y="23383"/>
                </a:lnTo>
                <a:lnTo>
                  <a:pt x="1429437" y="23383"/>
                </a:lnTo>
                <a:lnTo>
                  <a:pt x="1431775" y="21457"/>
                </a:lnTo>
                <a:lnTo>
                  <a:pt x="1343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534" y="489584"/>
            <a:ext cx="3211046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Glove Visualizations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75249" y="962137"/>
            <a:ext cx="6277087" cy="51448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427990"/>
            <a:ext cx="859917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Glove Visualizations: Company - CEO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47862" y="972894"/>
            <a:ext cx="6333565" cy="50238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534" y="376554"/>
            <a:ext cx="5358093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Glove Visualizations: Superlatives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4982" y="1026683"/>
            <a:ext cx="6400800" cy="50426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/>
          <p:cNvSpPr/>
          <p:nvPr/>
        </p:nvSpPr>
        <p:spPr>
          <a:xfrm>
            <a:off x="574675" y="207645"/>
            <a:ext cx="10893425" cy="6555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resources like WordNet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eaLnBrk="0">
              <a:lnSpc>
                <a:spcPct val="102000"/>
              </a:lnSpc>
            </a:pPr>
            <a:endParaRPr lang="en-US" altLang="en-US" sz="880" dirty="0"/>
          </a:p>
          <a:p>
            <a:pPr algn="l" rtl="0" eaLnBrk="0">
              <a:lnSpc>
                <a:spcPct val="103000"/>
              </a:lnSpc>
            </a:pPr>
            <a:endParaRPr lang="en-US" altLang="en-US" sz="880" dirty="0"/>
          </a:p>
          <a:p>
            <a:pPr indent="12700" algn="l" rtl="0" eaLnBrk="0">
              <a:lnSpc>
                <a:spcPts val="4015"/>
              </a:lnSpc>
              <a:spcBef>
                <a:spcPts val="910"/>
              </a:spcBef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645" spc="-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Great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 a resource but missing nuance</a:t>
            </a:r>
            <a:endParaRPr lang="en-US" altLang="en-US" sz="2645" dirty="0"/>
          </a:p>
          <a:p>
            <a:pPr marL="970280" indent="-472440" algn="l" rtl="0" eaLnBrk="0">
              <a:lnSpc>
                <a:spcPct val="113000"/>
              </a:lnSpc>
              <a:spcBef>
                <a:spcPts val="1170"/>
              </a:spcBef>
            </a:pP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 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fici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t” 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list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ynony</a:t>
            </a:r>
            <a:r>
              <a:rPr sz="220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for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“good”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             </a:t>
            </a:r>
            <a:endParaRPr sz="2205" spc="0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970280" indent="-472440" algn="l" rtl="0" eaLnBrk="0">
              <a:lnSpc>
                <a:spcPct val="113000"/>
              </a:lnSpc>
              <a:spcBef>
                <a:spcPts val="1170"/>
              </a:spcBef>
            </a:pP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is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c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xts.</a:t>
            </a:r>
            <a:endParaRPr lang="en-US" altLang="en-US" sz="2205" dirty="0"/>
          </a:p>
          <a:p>
            <a:pPr indent="12700" algn="l" rtl="0" eaLnBrk="0">
              <a:lnSpc>
                <a:spcPts val="4015"/>
              </a:lnSpc>
              <a:spcBef>
                <a:spcPts val="1330"/>
              </a:spcBef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645" spc="-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Missing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new</a:t>
            </a:r>
            <a:r>
              <a:rPr sz="2645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meanings of words</a:t>
            </a:r>
            <a:endParaRPr lang="en-US" altLang="en-US" sz="2645" dirty="0"/>
          </a:p>
          <a:p>
            <a:pPr indent="497840" algn="l" rtl="0" eaLnBrk="0">
              <a:lnSpc>
                <a:spcPts val="3480"/>
              </a:lnSpc>
              <a:spcBef>
                <a:spcPts val="1195"/>
              </a:spcBef>
            </a:pPr>
            <a:r>
              <a:rPr sz="2205" spc="3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.,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cke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ass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ift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zar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j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bombest</a:t>
            </a:r>
            <a:endParaRPr lang="en-US" altLang="en-US" sz="2205" dirty="0"/>
          </a:p>
          <a:p>
            <a:pPr indent="497840" algn="l" rtl="0" eaLnBrk="0">
              <a:lnSpc>
                <a:spcPts val="3480"/>
              </a:lnSpc>
              <a:spcBef>
                <a:spcPts val="1225"/>
              </a:spcBef>
            </a:pP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ssi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keep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te!</a:t>
            </a:r>
            <a:endParaRPr lang="en-US" altLang="en-US" sz="2205" dirty="0"/>
          </a:p>
          <a:p>
            <a:pPr indent="12700" algn="l" rtl="0" eaLnBrk="0">
              <a:lnSpc>
                <a:spcPts val="4015"/>
              </a:lnSpc>
              <a:spcBef>
                <a:spcPts val="1510"/>
              </a:spcBef>
            </a:pPr>
            <a:r>
              <a:rPr sz="2645" spc="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Subje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ctive</a:t>
            </a:r>
            <a:endParaRPr lang="en-US" altLang="en-US" sz="2645" dirty="0"/>
          </a:p>
          <a:p>
            <a:pPr indent="12700" algn="l" rtl="0" eaLnBrk="0">
              <a:lnSpc>
                <a:spcPts val="4015"/>
              </a:lnSpc>
              <a:spcBef>
                <a:spcPts val="1480"/>
              </a:spcBef>
            </a:pPr>
            <a:r>
              <a:rPr sz="2645" spc="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645" spc="-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Requires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human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labor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2645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create</a:t>
            </a:r>
            <a:r>
              <a:rPr sz="2645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and adapt</a:t>
            </a:r>
            <a:endParaRPr lang="en-US" altLang="en-US" sz="2645" dirty="0"/>
          </a:p>
          <a:p>
            <a:pPr algn="l" rtl="0" eaLnBrk="0">
              <a:lnSpc>
                <a:spcPct val="102000"/>
              </a:lnSpc>
            </a:pPr>
            <a:endParaRPr lang="en-US" altLang="en-US" sz="106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015"/>
              </a:lnSpc>
            </a:pPr>
            <a:r>
              <a:rPr sz="2645" spc="10" dirty="0">
                <a:solidFill>
                  <a:srgbClr val="CC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Can’t c</a:t>
            </a:r>
            <a:r>
              <a:rPr sz="264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mpute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accurate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word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64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similarity</a:t>
            </a:r>
            <a:r>
              <a:rPr sz="264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endParaRPr lang="en-US" altLang="en-US" sz="264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594" y="382269"/>
            <a:ext cx="6682628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Details of intrinsic word vector evaluation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190" y="1248410"/>
            <a:ext cx="8479790" cy="583565"/>
          </a:xfrm>
          <a:prstGeom prst="rect">
            <a:avLst/>
          </a:prstGeom>
        </p:spPr>
        <p:txBody>
          <a:bodyPr vert="horz" wrap="square" lIns="0" tIns="7283" rIns="0" bIns="0" rtlCol="0">
            <a:spAutoFit/>
          </a:bodyPr>
          <a:lstStyle/>
          <a:p>
            <a:pPr marL="377825" marR="5080" indent="-365760">
              <a:lnSpc>
                <a:spcPct val="101000"/>
              </a:lnSpc>
              <a:spcBef>
                <a:spcPts val="6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Word Vector Analogies: Syntactic and </a:t>
            </a:r>
            <a:r>
              <a:rPr sz="1855" b="1" spc="10" dirty="0">
                <a:latin typeface="Calibri" panose="020F0502020204030204"/>
                <a:cs typeface="Calibri" panose="020F0502020204030204"/>
              </a:rPr>
              <a:t>Semantic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examples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55" u="sng" spc="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solidFill>
                  <a:schemeClr val="tx1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http://code.google.com/p/word2vec/source/browse/trunk/questions-</a:t>
            </a:r>
            <a:r>
              <a:rPr sz="1855" spc="10" dirty="0">
                <a:solidFill>
                  <a:schemeClr val="tx1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solidFill>
                  <a:schemeClr val="tx1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words.txt</a:t>
            </a:r>
            <a:endParaRPr sz="1855" spc="10" dirty="0">
              <a:solidFill>
                <a:schemeClr val="tx1"/>
              </a:solidFill>
              <a:uFill>
                <a:solidFill>
                  <a:srgbClr val="EF8E1C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3095" y="2392269"/>
            <a:ext cx="2381810" cy="594995"/>
          </a:xfrm>
          <a:prstGeom prst="rect">
            <a:avLst/>
          </a:prstGeom>
        </p:spPr>
        <p:txBody>
          <a:bodyPr vert="horz" wrap="square" lIns="0" tIns="560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5"/>
              </a:spcBef>
            </a:pPr>
            <a:r>
              <a:rPr sz="1855" spc="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problem: different cities  </a:t>
            </a:r>
            <a:r>
              <a:rPr sz="1855" spc="1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1855" spc="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1855" spc="1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same</a:t>
            </a:r>
            <a:r>
              <a:rPr sz="1855" spc="-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55" spc="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name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2303145"/>
            <a:ext cx="6351905" cy="41522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484" y="407669"/>
            <a:ext cx="6682628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Details of intrinsic word vector evaluation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339" y="1248111"/>
            <a:ext cx="6477000" cy="29654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Word Vector Analogies: </a:t>
            </a:r>
            <a:r>
              <a:rPr sz="1855" b="1" spc="5" dirty="0">
                <a:latin typeface="Calibri" panose="020F0502020204030204"/>
                <a:cs typeface="Calibri" panose="020F0502020204030204"/>
              </a:rPr>
              <a:t>Syntactic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and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Semantic examples</a:t>
            </a:r>
            <a:r>
              <a:rPr sz="1855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5" dirty="0">
                <a:latin typeface="Calibri" panose="020F0502020204030204"/>
                <a:cs typeface="Calibri" panose="020F0502020204030204"/>
              </a:rPr>
              <a:t>from</a:t>
            </a:r>
            <a:endParaRPr sz="185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2101850"/>
            <a:ext cx="5289550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2045335"/>
            <a:ext cx="608647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284" y="367029"/>
            <a:ext cx="6608669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Analogy evaluation and hyperparameters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236882" y="1112737"/>
          <a:ext cx="4204970" cy="5238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645"/>
                <a:gridCol w="676275"/>
                <a:gridCol w="649605"/>
                <a:gridCol w="673735"/>
                <a:gridCol w="621665"/>
                <a:gridCol w="614045"/>
              </a:tblGrid>
              <a:tr h="273050">
                <a:tc>
                  <a:txBody>
                    <a:bodyPr/>
                    <a:lstStyle/>
                    <a:p>
                      <a:pPr marL="12065" algn="ctr">
                        <a:lnSpc>
                          <a:spcPts val="2070"/>
                        </a:lnSpc>
                      </a:pPr>
                      <a:r>
                        <a:rPr sz="1675" b="1" dirty="0">
                          <a:latin typeface="Times New Roman" panose="02020603050405020304"/>
                          <a:cs typeface="Times New Roman" panose="02020603050405020304"/>
                        </a:rPr>
                        <a:t>Model</a:t>
                      </a:r>
                      <a:endParaRPr sz="1675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070"/>
                        </a:lnSpc>
                      </a:pPr>
                      <a:r>
                        <a:rPr sz="1675" b="1" dirty="0">
                          <a:latin typeface="Times New Roman" panose="02020603050405020304"/>
                          <a:cs typeface="Times New Roman" panose="02020603050405020304"/>
                        </a:rPr>
                        <a:t>Dim.</a:t>
                      </a:r>
                      <a:endParaRPr sz="1675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3035" algn="r">
                        <a:lnSpc>
                          <a:spcPts val="2070"/>
                        </a:lnSpc>
                      </a:pPr>
                      <a:r>
                        <a:rPr sz="1675" b="1" dirty="0">
                          <a:latin typeface="Times New Roman" panose="02020603050405020304"/>
                          <a:cs typeface="Times New Roman" panose="02020603050405020304"/>
                        </a:rPr>
                        <a:t>Size</a:t>
                      </a:r>
                      <a:endParaRPr sz="1675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070"/>
                        </a:lnSpc>
                      </a:pPr>
                      <a:r>
                        <a:rPr sz="1675" b="1" dirty="0">
                          <a:latin typeface="Times New Roman" panose="02020603050405020304"/>
                          <a:cs typeface="Times New Roman" panose="02020603050405020304"/>
                        </a:rPr>
                        <a:t>Sem.</a:t>
                      </a:r>
                      <a:endParaRPr sz="1675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b="1" dirty="0">
                          <a:latin typeface="Times New Roman" panose="02020603050405020304"/>
                          <a:cs typeface="Times New Roman" panose="02020603050405020304"/>
                        </a:rPr>
                        <a:t>Syn.</a:t>
                      </a:r>
                      <a:endParaRPr sz="1675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b="1" spc="-40" dirty="0">
                          <a:latin typeface="Times New Roman" panose="02020603050405020304"/>
                          <a:cs typeface="Times New Roman" panose="02020603050405020304"/>
                        </a:rPr>
                        <a:t>Tot.</a:t>
                      </a:r>
                      <a:endParaRPr sz="1675" b="1" spc="-4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12065" algn="ctr">
                        <a:lnSpc>
                          <a:spcPts val="2070"/>
                        </a:lnSpc>
                      </a:pPr>
                      <a:r>
                        <a:rPr sz="1675" spc="-10" dirty="0">
                          <a:latin typeface="Times New Roman" panose="02020603050405020304"/>
                          <a:cs typeface="Times New Roman" panose="02020603050405020304"/>
                        </a:rPr>
                        <a:t>ivLBL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1.5B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55.9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50.1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53.2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HPCA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9540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16.4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10.8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spc="-40" dirty="0">
                          <a:latin typeface="Times New Roman" panose="02020603050405020304"/>
                          <a:cs typeface="Times New Roman" panose="02020603050405020304"/>
                        </a:rPr>
                        <a:t>GloVe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40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67.5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54.3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60.3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12065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SG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spc="-15" dirty="0">
                          <a:latin typeface="Times New Roman" panose="02020603050405020304"/>
                          <a:cs typeface="Times New Roman" panose="02020603050405020304"/>
                        </a:rPr>
                        <a:t>CBOW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9540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16.1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52.6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36.1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vLBL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9540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1.5B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54.2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64.8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60.0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spc="-10" dirty="0">
                          <a:latin typeface="Times New Roman" panose="02020603050405020304"/>
                          <a:cs typeface="Times New Roman" panose="02020603050405020304"/>
                        </a:rPr>
                        <a:t>ivLBL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1.5B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65.2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63.0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64.0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spc="-40" dirty="0">
                          <a:latin typeface="Times New Roman" panose="02020603050405020304"/>
                          <a:cs typeface="Times New Roman" panose="02020603050405020304"/>
                        </a:rPr>
                        <a:t>GloVe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40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1.6B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80.8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61.5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70.3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12065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SVD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8.1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7.3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SVD-S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36.7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46.6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42.1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SVD-L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56.6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63.0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60.1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1675" spc="-30" dirty="0">
                          <a:latin typeface="Times New Roman" panose="02020603050405020304"/>
                          <a:cs typeface="Times New Roman" panose="02020603050405020304"/>
                        </a:rPr>
                        <a:t>CBOW</a:t>
                      </a:r>
                      <a:r>
                        <a:rPr sz="1855" spc="-44" baseline="28000" dirty="0"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55" baseline="28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24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24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24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63.6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67.4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65.7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sz="1675" spc="-35" dirty="0">
                          <a:latin typeface="Times New Roman" panose="02020603050405020304"/>
                          <a:cs typeface="Times New Roman" panose="02020603050405020304"/>
                        </a:rPr>
                        <a:t>SG</a:t>
                      </a:r>
                      <a:r>
                        <a:rPr sz="1855" spc="-52" baseline="28000" dirty="0"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55" baseline="28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20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20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20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73.0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66.0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69.1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2065" algn="ctr">
                        <a:lnSpc>
                          <a:spcPts val="2130"/>
                        </a:lnSpc>
                      </a:pPr>
                      <a:r>
                        <a:rPr sz="1675" spc="-40" dirty="0">
                          <a:latin typeface="Times New Roman" panose="02020603050405020304"/>
                          <a:cs typeface="Times New Roman" panose="02020603050405020304"/>
                        </a:rPr>
                        <a:t>GloVe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3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213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30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77.4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67.0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675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71.7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12065" algn="ctr">
                        <a:lnSpc>
                          <a:spcPts val="2070"/>
                        </a:lnSpc>
                      </a:pPr>
                      <a:r>
                        <a:rPr sz="1675" spc="-15" dirty="0">
                          <a:latin typeface="Times New Roman" panose="02020603050405020304"/>
                          <a:cs typeface="Times New Roman" panose="02020603050405020304"/>
                        </a:rPr>
                        <a:t>CBOW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57.3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68.9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63.7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SG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1000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66.1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65.1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65.6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206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SVD-L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42B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38.4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58.2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5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49.2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12065" algn="ctr">
                        <a:lnSpc>
                          <a:spcPts val="2210"/>
                        </a:lnSpc>
                      </a:pPr>
                      <a:r>
                        <a:rPr sz="1675" spc="-40" dirty="0">
                          <a:latin typeface="Times New Roman" panose="02020603050405020304"/>
                          <a:cs typeface="Times New Roman" panose="02020603050405020304"/>
                        </a:rPr>
                        <a:t>GloVe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21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ts val="2210"/>
                        </a:lnSpc>
                      </a:pPr>
                      <a:r>
                        <a:rPr sz="1675" dirty="0">
                          <a:latin typeface="Times New Roman" panose="02020603050405020304"/>
                          <a:cs typeface="Times New Roman" panose="02020603050405020304"/>
                        </a:rPr>
                        <a:t>42B</a:t>
                      </a:r>
                      <a:endParaRPr sz="167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210"/>
                        </a:lnSpc>
                      </a:pPr>
                      <a:r>
                        <a:rPr sz="1675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 panose="02040502050505030304"/>
                          <a:cs typeface="Palatino Linotype" panose="02040502050505030304"/>
                        </a:rPr>
                        <a:t>81.9</a:t>
                      </a:r>
                      <a:endParaRPr sz="1675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0"/>
                        </a:lnSpc>
                      </a:pPr>
                      <a:r>
                        <a:rPr sz="1675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 panose="02040502050505030304"/>
                          <a:cs typeface="Palatino Linotype" panose="02040502050505030304"/>
                        </a:rPr>
                        <a:t>69.3</a:t>
                      </a:r>
                      <a:endParaRPr sz="1675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0"/>
                        </a:lnSpc>
                      </a:pPr>
                      <a:r>
                        <a:rPr sz="1675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 panose="02040502050505030304"/>
                          <a:cs typeface="Palatino Linotype" panose="02040502050505030304"/>
                        </a:rPr>
                        <a:t>75.0</a:t>
                      </a:r>
                      <a:endParaRPr sz="1675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93775" y="1699260"/>
            <a:ext cx="5765800" cy="2630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Performance is heavily dependent on the model used for word</a:t>
            </a:r>
            <a:r>
              <a:rPr lang="en-US" altLang="zh-CN" sz="2200"/>
              <a:t> </a:t>
            </a:r>
            <a:r>
              <a:rPr lang="zh-CN" altLang="en-US" sz="2200"/>
              <a:t>embedding</a:t>
            </a:r>
            <a:endParaRPr lang="zh-CN" altLang="en-US" sz="2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Performance increases with larger corpus sizes</a:t>
            </a:r>
            <a:endParaRPr lang="zh-CN" altLang="en-US" sz="2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Performance is lower for extremely low dimensional word vectors</a:t>
            </a:r>
            <a:endParaRPr lang="zh-CN" altLang="en-US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139" y="425449"/>
            <a:ext cx="6608669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Analogy evaluation and hyperparameters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339" y="1237801"/>
            <a:ext cx="6488765" cy="36449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More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data helps,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Wikipedia </a:t>
            </a:r>
            <a:r>
              <a:rPr sz="2295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better than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news</a:t>
            </a:r>
            <a:r>
              <a:rPr sz="2295" spc="-19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text!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0895" y="1602105"/>
            <a:ext cx="80295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839" y="387349"/>
            <a:ext cx="6474758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Another intrinsic word vector evaluation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9300" y="1158240"/>
            <a:ext cx="8153400" cy="1007110"/>
          </a:xfrm>
          <a:prstGeom prst="rect">
            <a:avLst/>
          </a:prstGeom>
        </p:spPr>
        <p:txBody>
          <a:bodyPr vert="horz" wrap="square" lIns="0" tIns="75639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Word vector distances and their correlation with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human</a:t>
            </a:r>
            <a:r>
              <a:rPr sz="1855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latin typeface="Calibri" panose="020F0502020204030204"/>
                <a:cs typeface="Calibri" panose="020F0502020204030204"/>
              </a:rPr>
              <a:t>judgments</a:t>
            </a:r>
            <a:endParaRPr sz="1855">
              <a:latin typeface="Calibri" panose="020F0502020204030204"/>
              <a:cs typeface="Calibri" panose="020F0502020204030204"/>
            </a:endParaRPr>
          </a:p>
          <a:p>
            <a:pPr marL="377825" marR="173990" indent="-36576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1855" spc="10" dirty="0">
                <a:latin typeface="Calibri" panose="020F0502020204030204"/>
                <a:cs typeface="Calibri" panose="020F0502020204030204"/>
              </a:rPr>
              <a:t>Example </a:t>
            </a:r>
            <a:r>
              <a:rPr sz="1855" spc="15" dirty="0">
                <a:latin typeface="Calibri" panose="020F0502020204030204"/>
                <a:cs typeface="Calibri" panose="020F0502020204030204"/>
              </a:rPr>
              <a:t>dataset: WordSim353 </a:t>
            </a:r>
            <a:r>
              <a:rPr sz="1855" u="sng" spc="1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55" spc="10" dirty="0">
                <a:solidFill>
                  <a:schemeClr val="tx1"/>
                </a:solidFill>
                <a:uFill>
                  <a:solidFill>
                    <a:srgbClr val="EF8E1C"/>
                  </a:solidFill>
                </a:uFill>
                <a:latin typeface="Calibri" panose="020F0502020204030204"/>
                <a:cs typeface="Calibri" panose="020F0502020204030204"/>
              </a:rPr>
              <a:t>http://www.cs.technion.ac.il/~gabr/resources/data/wordsim353/</a:t>
            </a:r>
            <a:endParaRPr sz="1855" spc="10" dirty="0">
              <a:solidFill>
                <a:schemeClr val="tx1"/>
              </a:solidFill>
              <a:uFill>
                <a:solidFill>
                  <a:srgbClr val="EF8E1C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47626" y="2405837"/>
          <a:ext cx="4456430" cy="388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/>
                <a:gridCol w="1268095"/>
                <a:gridCol w="1941830"/>
              </a:tblGrid>
              <a:tr h="389255"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b="1" spc="-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Word</a:t>
                      </a:r>
                      <a:r>
                        <a:rPr sz="2295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29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b="1" spc="-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Word</a:t>
                      </a:r>
                      <a:r>
                        <a:rPr sz="2295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295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65"/>
                        </a:lnSpc>
                      </a:pPr>
                      <a:r>
                        <a:rPr sz="2295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Human</a:t>
                      </a:r>
                      <a:r>
                        <a:rPr sz="2295" b="1" spc="-7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295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(mean)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9525">
                        <a:lnSpc>
                          <a:spcPts val="3050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tiger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50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cat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50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7.35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9255"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tiger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tiger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6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book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paper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5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7.46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9255"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computer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6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internet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6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7.58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plane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car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5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5.77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9890">
                <a:tc>
                  <a:txBody>
                    <a:bodyPr/>
                    <a:lstStyle/>
                    <a:p>
                      <a:pPr marL="9525">
                        <a:lnSpc>
                          <a:spcPts val="3070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professor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70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doctor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70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6.62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stock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5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phone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5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1.62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9525">
                        <a:lnSpc>
                          <a:spcPts val="3045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stock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45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CD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45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1.31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9525">
                        <a:lnSpc>
                          <a:spcPts val="3060"/>
                        </a:lnSpc>
                      </a:pPr>
                      <a:r>
                        <a:rPr sz="2295" spc="-30" dirty="0">
                          <a:latin typeface="Calibri" panose="020F0502020204030204"/>
                          <a:cs typeface="Calibri" panose="020F0502020204030204"/>
                        </a:rPr>
                        <a:t>stock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3060"/>
                        </a:lnSpc>
                      </a:pPr>
                      <a:r>
                        <a:rPr sz="2295" spc="-20" dirty="0">
                          <a:latin typeface="Calibri" panose="020F0502020204030204"/>
                          <a:cs typeface="Calibri" panose="020F0502020204030204"/>
                        </a:rPr>
                        <a:t>jaguar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3060"/>
                        </a:lnSpc>
                      </a:pPr>
                      <a:r>
                        <a:rPr sz="2295" spc="-25" dirty="0">
                          <a:latin typeface="Calibri" panose="020F0502020204030204"/>
                          <a:cs typeface="Calibri" panose="020F0502020204030204"/>
                        </a:rPr>
                        <a:t>0.92</a:t>
                      </a:r>
                      <a:endParaRPr sz="2295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385" y="336550"/>
            <a:ext cx="934212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 senses and word sense ambiguity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190" y="1173480"/>
            <a:ext cx="7947660" cy="1284605"/>
          </a:xfrm>
          <a:prstGeom prst="rect">
            <a:avLst/>
          </a:prstGeom>
        </p:spPr>
        <p:txBody>
          <a:bodyPr vert="horz" wrap="square" lIns="0" tIns="75639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2295" spc="-25" dirty="0">
                <a:latin typeface="Calibri" panose="020F0502020204030204"/>
                <a:cs typeface="Calibri" panose="020F0502020204030204"/>
              </a:rPr>
              <a:t>Most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have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lots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of</a:t>
            </a:r>
            <a:r>
              <a:rPr sz="2295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5" dirty="0">
                <a:latin typeface="Calibri" panose="020F0502020204030204"/>
                <a:cs typeface="Calibri" panose="020F0502020204030204"/>
              </a:rPr>
              <a:t>meanings!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2295" spc="-15" dirty="0">
                <a:latin typeface="Calibri" panose="020F0502020204030204"/>
                <a:cs typeface="Calibri" panose="020F0502020204030204"/>
              </a:rPr>
              <a:t>Especially </a:t>
            </a:r>
            <a:r>
              <a:rPr sz="2295" spc="-30" dirty="0">
                <a:latin typeface="Calibri" panose="020F0502020204030204"/>
                <a:cs typeface="Calibri" panose="020F0502020204030204"/>
              </a:rPr>
              <a:t>common</a:t>
            </a:r>
            <a:r>
              <a:rPr sz="2295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words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744220" lvl="1" indent="-244475">
              <a:lnSpc>
                <a:spcPct val="100000"/>
              </a:lnSpc>
              <a:spcBef>
                <a:spcPts val="575"/>
              </a:spcBef>
              <a:buClr>
                <a:srgbClr val="3A87FF"/>
              </a:buClr>
              <a:buFont typeface="Times New Roman" panose="02020603050405020304"/>
              <a:buChar char="•"/>
              <a:tabLst>
                <a:tab pos="743585" algn="l"/>
                <a:tab pos="744220" algn="l"/>
              </a:tabLst>
            </a:pPr>
            <a:r>
              <a:rPr sz="2295" spc="-15" dirty="0">
                <a:latin typeface="Calibri" panose="020F0502020204030204"/>
                <a:cs typeface="Calibri" panose="020F0502020204030204"/>
              </a:rPr>
              <a:t>Especially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that have existed for </a:t>
            </a:r>
            <a:r>
              <a:rPr sz="2295" dirty="0">
                <a:latin typeface="Calibri" panose="020F0502020204030204"/>
                <a:cs typeface="Calibri" panose="020F0502020204030204"/>
              </a:rPr>
              <a:t>a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long</a:t>
            </a:r>
            <a:r>
              <a:rPr sz="2295" spc="-24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time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190" y="2765425"/>
            <a:ext cx="8524875" cy="417195"/>
          </a:xfrm>
          <a:prstGeom prst="rect">
            <a:avLst/>
          </a:prstGeom>
        </p:spPr>
        <p:txBody>
          <a:bodyPr vert="horz" wrap="square" lIns="0" tIns="33617" rIns="0" bIns="0" rtlCol="0">
            <a:spAutoFit/>
          </a:bodyPr>
          <a:lstStyle/>
          <a:p>
            <a:pPr marL="377825" marR="5080" indent="-365760">
              <a:lnSpc>
                <a:spcPts val="3000"/>
              </a:lnSpc>
              <a:spcBef>
                <a:spcPts val="30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77825" algn="l"/>
                <a:tab pos="378460" algn="l"/>
              </a:tabLst>
            </a:pPr>
            <a:r>
              <a:rPr sz="2295" spc="-20" dirty="0">
                <a:latin typeface="Calibri" panose="020F0502020204030204"/>
                <a:cs typeface="Calibri" panose="020F0502020204030204"/>
              </a:rPr>
              <a:t>Does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one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vector capture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all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these </a:t>
            </a:r>
            <a:r>
              <a:rPr sz="2295" spc="-25" dirty="0">
                <a:latin typeface="Calibri" panose="020F0502020204030204"/>
                <a:cs typeface="Calibri" panose="020F0502020204030204"/>
              </a:rPr>
              <a:t>meanings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or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do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we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have</a:t>
            </a:r>
            <a:r>
              <a:rPr sz="2295" spc="-17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dirty="0">
                <a:latin typeface="Calibri" panose="020F0502020204030204"/>
                <a:cs typeface="Calibri" panose="020F0502020204030204"/>
              </a:rPr>
              <a:t>a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mess?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440" y="252730"/>
            <a:ext cx="8889365" cy="7797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Improving Word Representations Via Global Context  And Multiple Word Prototypes (Huang et al. 2012)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4134" y="1237801"/>
            <a:ext cx="7474884" cy="819150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390525" marR="17780" indent="-365760">
              <a:lnSpc>
                <a:spcPts val="3100"/>
              </a:lnSpc>
              <a:spcBef>
                <a:spcPts val="220"/>
              </a:spcBef>
              <a:buClr>
                <a:srgbClr val="CC0000"/>
              </a:buClr>
              <a:buFont typeface="Times New Roman" panose="02020603050405020304"/>
              <a:buChar char="•"/>
              <a:tabLst>
                <a:tab pos="390525" algn="l"/>
                <a:tab pos="391160" algn="l"/>
              </a:tabLst>
            </a:pPr>
            <a:r>
              <a:rPr sz="2295" spc="-15" dirty="0">
                <a:latin typeface="Calibri" panose="020F0502020204030204"/>
                <a:cs typeface="Calibri" panose="020F0502020204030204"/>
              </a:rPr>
              <a:t>Idea: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Cluster word </a:t>
            </a:r>
            <a:r>
              <a:rPr sz="2295" spc="-25" dirty="0">
                <a:latin typeface="Calibri" panose="020F0502020204030204"/>
                <a:cs typeface="Calibri" panose="020F0502020204030204"/>
              </a:rPr>
              <a:t>windows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around words,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retrain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each 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word assigned </a:t>
            </a:r>
            <a:r>
              <a:rPr sz="2295" spc="-10" dirty="0">
                <a:latin typeface="Calibri" panose="020F0502020204030204"/>
                <a:cs typeface="Calibri" panose="020F0502020204030204"/>
              </a:rPr>
              <a:t>to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multiple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different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clusters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bank</a:t>
            </a:r>
            <a:r>
              <a:rPr sz="2250" spc="-22" baseline="-16000" dirty="0">
                <a:latin typeface="Calibri" panose="020F0502020204030204"/>
                <a:cs typeface="Calibri" panose="020F0502020204030204"/>
              </a:rPr>
              <a:t>1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, bank</a:t>
            </a:r>
            <a:r>
              <a:rPr sz="2250" spc="-22" baseline="-16000" dirty="0">
                <a:latin typeface="Calibri" panose="020F0502020204030204"/>
                <a:cs typeface="Calibri" panose="020F0502020204030204"/>
              </a:rPr>
              <a:t>2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,</a:t>
            </a:r>
            <a:r>
              <a:rPr sz="2295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etc</a:t>
            </a:r>
            <a:endParaRPr sz="229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4221" y="2118583"/>
            <a:ext cx="8455511" cy="40879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/>
          <p:cNvSpPr/>
          <p:nvPr/>
        </p:nvSpPr>
        <p:spPr>
          <a:xfrm>
            <a:off x="2160270" y="2341245"/>
            <a:ext cx="7717155" cy="1586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7145" algn="l" rtl="0" eaLnBrk="0">
              <a:lnSpc>
                <a:spcPts val="3480"/>
              </a:lnSpc>
            </a:pP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can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vec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ors:</a:t>
            </a:r>
            <a:endParaRPr lang="en-US" altLang="en-US" sz="2205" dirty="0"/>
          </a:p>
          <a:p>
            <a:pPr indent="2101850" algn="l" rtl="0" eaLnBrk="0">
              <a:lnSpc>
                <a:spcPts val="3480"/>
              </a:lnSpc>
              <a:spcBef>
                <a:spcPts val="1510"/>
              </a:spcBef>
            </a:pPr>
            <a:r>
              <a:rPr sz="2205"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[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0]</a:t>
            </a:r>
            <a:endParaRPr lang="en-US" altLang="en-US" sz="2205" dirty="0"/>
          </a:p>
          <a:p>
            <a:pPr indent="2182495" algn="l" rtl="0" eaLnBrk="0">
              <a:lnSpc>
                <a:spcPts val="3110"/>
              </a:lnSpc>
              <a:spcBef>
                <a:spcPts val="195"/>
              </a:spcBef>
            </a:pP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[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0]</a:t>
            </a:r>
            <a:endParaRPr lang="en-US" altLang="en-US" sz="2205" dirty="0"/>
          </a:p>
          <a:p>
            <a:pPr algn="l" rtl="0" eaLnBrk="0">
              <a:lnSpc>
                <a:spcPct val="147000"/>
              </a:lnSpc>
            </a:pPr>
            <a:endParaRPr lang="en-US" altLang="en-US" sz="880" dirty="0"/>
          </a:p>
          <a:p>
            <a:pPr algn="l" rtl="0" eaLnBrk="0">
              <a:lnSpc>
                <a:spcPct val="148000"/>
              </a:lnSpc>
            </a:pPr>
            <a:endParaRPr lang="en-US" altLang="en-US" sz="880" dirty="0"/>
          </a:p>
          <a:p>
            <a:pPr algn="l" rtl="0" eaLnBrk="0">
              <a:lnSpc>
                <a:spcPct val="105000"/>
              </a:lnSpc>
            </a:pPr>
            <a:endParaRPr lang="en-US" altLang="en-US" sz="530" dirty="0"/>
          </a:p>
          <a:p>
            <a:pPr indent="12700" algn="l" rtl="0" eaLnBrk="0">
              <a:lnSpc>
                <a:spcPts val="3480"/>
              </a:lnSpc>
              <a:spcBef>
                <a:spcPts val="5"/>
              </a:spcBef>
            </a:pPr>
            <a:endParaRPr lang="en-US" altLang="en-US" sz="2205" dirty="0"/>
          </a:p>
        </p:txBody>
      </p:sp>
      <p:sp>
        <p:nvSpPr>
          <p:cNvPr id="46" name="textbox 46"/>
          <p:cNvSpPr/>
          <p:nvPr/>
        </p:nvSpPr>
        <p:spPr>
          <a:xfrm>
            <a:off x="553720" y="290830"/>
            <a:ext cx="9760585" cy="758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Representing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symbols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7" name="table 47"/>
          <p:cNvGraphicFramePr>
            <a:graphicFrameLocks noGrp="1"/>
          </p:cNvGraphicFramePr>
          <p:nvPr/>
        </p:nvGraphicFramePr>
        <p:xfrm>
          <a:off x="4963174" y="1659584"/>
          <a:ext cx="2406650" cy="365125"/>
        </p:xfrm>
        <a:graphic>
          <a:graphicData uri="http://schemas.openxmlformats.org/drawingml/2006/table">
            <a:tbl>
              <a:tblPr/>
              <a:tblGrid>
                <a:gridCol w="2406650"/>
              </a:tblGrid>
              <a:tr h="36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75" dirty="0"/>
                    </a:p>
                    <a:p>
                      <a:pPr indent="128270" algn="l" rtl="0" eaLnBrk="0">
                        <a:lnSpc>
                          <a:spcPts val="2545"/>
                        </a:lnSpc>
                        <a:spcBef>
                          <a:spcPts val="0"/>
                        </a:spcBef>
                      </a:pPr>
                      <a:r>
                        <a:rPr sz="159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ean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590" spc="3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one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15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he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</a:t>
                      </a:r>
                      <a:r>
                        <a:rPr sz="159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59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59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endParaRPr lang="en-US" altLang="en-US" sz="159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B5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" name="picture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131097" y="2016155"/>
            <a:ext cx="71717" cy="4103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9805" y="1323340"/>
            <a:ext cx="10461625" cy="4006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 indent="3175" algn="l" rtl="0" eaLnBrk="0">
              <a:lnSpc>
                <a:spcPct val="112000"/>
              </a:lnSpc>
              <a:spcBef>
                <a:spcPts val="5"/>
              </a:spcBef>
            </a:pP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tr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ona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P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g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scr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symbols: 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ho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con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ence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4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–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oca</a:t>
            </a:r>
            <a:r>
              <a:rPr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list 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ep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entation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61415" y="3863975"/>
            <a:ext cx="6508750" cy="5372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12700" algn="l" rtl="0" eaLnBrk="0">
              <a:lnSpc>
                <a:spcPts val="3480"/>
              </a:lnSpc>
              <a:spcBef>
                <a:spcPts val="5"/>
              </a:spcBef>
            </a:pP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Vec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t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i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=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nu</a:t>
            </a:r>
            <a:r>
              <a:rPr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be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f </a:t>
            </a:r>
            <a:r>
              <a:rPr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w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o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 i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n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vocabu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a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r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y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(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e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g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.,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 </a:t>
            </a:r>
            <a:r>
              <a:rPr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5</a:t>
            </a:r>
            <a:r>
              <a:rPr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0</a:t>
            </a:r>
            <a:r>
              <a:rPr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0,000)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4485640"/>
            <a:ext cx="7049135" cy="1807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/>
          <p:cNvSpPr/>
          <p:nvPr/>
        </p:nvSpPr>
        <p:spPr>
          <a:xfrm>
            <a:off x="914400" y="1422400"/>
            <a:ext cx="10363200" cy="4765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Exa</a:t>
            </a:r>
            <a:r>
              <a:rPr sz="2205" b="1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eb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f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“Sea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ttl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otel”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 we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ou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li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ke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atch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docu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ents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conta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ng</a:t>
            </a:r>
            <a:r>
              <a:rPr sz="2205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“Seatt</a:t>
            </a:r>
            <a:r>
              <a:rPr sz="2205" spc="5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hotel”</a:t>
            </a:r>
            <a:r>
              <a:rPr sz="2205" spc="1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880" dirty="0"/>
          </a:p>
          <a:p>
            <a:pPr indent="38100" algn="l" rtl="0" eaLnBrk="0">
              <a:lnSpc>
                <a:spcPct val="75000"/>
              </a:lnSpc>
              <a:spcBef>
                <a:spcPts val="750"/>
              </a:spcBef>
            </a:pPr>
            <a:r>
              <a:rPr sz="2205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</a:t>
            </a:r>
            <a:r>
              <a:rPr sz="2205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-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endParaRPr lang="en-US" altLang="en-US" sz="2205" dirty="0"/>
          </a:p>
          <a:p>
            <a:pPr indent="2105025" algn="l" rtl="0" eaLnBrk="0">
              <a:lnSpc>
                <a:spcPts val="3480"/>
              </a:lnSpc>
              <a:spcBef>
                <a:spcPts val="455"/>
              </a:spcBef>
            </a:pPr>
            <a:r>
              <a:rPr sz="2205" spc="3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[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0]</a:t>
            </a:r>
            <a:endParaRPr lang="en-US" altLang="en-US" sz="2205" dirty="0"/>
          </a:p>
          <a:p>
            <a:pPr indent="2185670" algn="l" rtl="0" eaLnBrk="0">
              <a:lnSpc>
                <a:spcPct val="99000"/>
              </a:lnSpc>
              <a:spcBef>
                <a:spcPts val="240"/>
              </a:spcBef>
            </a:pP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[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2205" spc="1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0" dirty="0">
                <a:solidFill>
                  <a:srgbClr val="3A87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0]</a:t>
            </a:r>
            <a:endParaRPr lang="en-US" altLang="en-US" sz="2205" dirty="0"/>
          </a:p>
          <a:p>
            <a:pPr indent="12700" algn="l" rtl="0" eaLnBrk="0">
              <a:lnSpc>
                <a:spcPts val="3480"/>
              </a:lnSpc>
              <a:spcBef>
                <a:spcPts val="5"/>
              </a:spcBef>
            </a:pP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ct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rt</a:t>
            </a:r>
            <a:r>
              <a:rPr sz="2205" spc="4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hog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nal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2205" dirty="0"/>
          </a:p>
          <a:p>
            <a:pPr indent="12700" algn="l" rtl="0" eaLnBrk="0">
              <a:lnSpc>
                <a:spcPts val="3610"/>
              </a:lnSpc>
              <a:spcBef>
                <a:spcPts val="180"/>
              </a:spcBef>
            </a:pP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is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b="1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b="1" spc="5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b="1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b="1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rit</a:t>
            </a:r>
            <a:r>
              <a:rPr sz="2205" b="1" spc="3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BB57BE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</a:t>
            </a:r>
            <a:r>
              <a:rPr sz="2205" spc="1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tors!</a:t>
            </a:r>
            <a:endParaRPr lang="en-US" altLang="en-US" sz="880" dirty="0"/>
          </a:p>
          <a:p>
            <a:pPr indent="20320" algn="l" rtl="0" eaLnBrk="0">
              <a:lnSpc>
                <a:spcPct val="79000"/>
              </a:lnSpc>
              <a:spcBef>
                <a:spcPts val="755"/>
              </a:spcBef>
            </a:pP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b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b="1" spc="2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n:</a:t>
            </a:r>
            <a:endParaRPr lang="en-US" altLang="en-US" sz="2205" dirty="0"/>
          </a:p>
          <a:p>
            <a:pPr indent="20320" algn="l" rtl="0" eaLnBrk="0">
              <a:lnSpc>
                <a:spcPts val="3480"/>
              </a:lnSpc>
              <a:spcBef>
                <a:spcPts val="430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t’s list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 s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ynony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t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 si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5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larity?</a:t>
            </a:r>
            <a:endParaRPr lang="en-US" altLang="en-US" sz="2205" dirty="0"/>
          </a:p>
          <a:p>
            <a:pPr indent="508000" algn="l" rtl="0" eaLnBrk="0">
              <a:lnSpc>
                <a:spcPts val="3480"/>
              </a:lnSpc>
              <a:spcBef>
                <a:spcPts val="240"/>
              </a:spcBef>
            </a:pPr>
            <a:r>
              <a:rPr sz="2205" spc="30" dirty="0">
                <a:solidFill>
                  <a:srgbClr val="3A8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205" spc="20" dirty="0">
                <a:solidFill>
                  <a:srgbClr val="3A8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i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kno</a:t>
            </a:r>
            <a:r>
              <a:rPr sz="2205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 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bad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ene</a:t>
            </a:r>
            <a:r>
              <a:rPr sz="2205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s, etc.</a:t>
            </a:r>
            <a:endParaRPr lang="en-US" altLang="en-US" sz="2205" dirty="0"/>
          </a:p>
          <a:p>
            <a:pPr indent="20320" algn="l" rtl="0" eaLnBrk="0">
              <a:lnSpc>
                <a:spcPts val="3610"/>
              </a:lnSpc>
              <a:spcBef>
                <a:spcPts val="180"/>
              </a:spcBef>
            </a:pPr>
            <a:r>
              <a:rPr sz="2205" spc="20" dirty="0">
                <a:solidFill>
                  <a:srgbClr val="CC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ns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ead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</a:t>
            </a:r>
            <a:r>
              <a:rPr sz="2205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ea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encode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b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il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rit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vec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205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he</a:t>
            </a:r>
            <a:r>
              <a:rPr sz="2205" b="1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2205" b="1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</a:t>
            </a:r>
            <a:r>
              <a:rPr sz="2205" b="1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205" b="1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205" b="1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es</a:t>
            </a:r>
            <a:endParaRPr lang="en-US" altLang="en-US" sz="2205" dirty="0"/>
          </a:p>
        </p:txBody>
      </p:sp>
      <p:sp>
        <p:nvSpPr>
          <p:cNvPr id="46" name="textbox 46"/>
          <p:cNvSpPr/>
          <p:nvPr/>
        </p:nvSpPr>
        <p:spPr>
          <a:xfrm>
            <a:off x="553720" y="290830"/>
            <a:ext cx="9760585" cy="7588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l" rtl="0" eaLnBrk="0">
              <a:lnSpc>
                <a:spcPct val="100000"/>
              </a:lnSpc>
              <a:buClrTx/>
              <a:buSzTx/>
              <a:buFontTx/>
            </a:pP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Representing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r>
              <a:rPr lang="en-US" altLang="zh-CN" sz="2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500" b="1" spc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symbols</a:t>
            </a:r>
            <a:endParaRPr lang="en-US" altLang="zh-CN" sz="2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500" b="1" dirty="0">
                <a:solidFill>
                  <a:schemeClr val="accent1"/>
                </a:solidFill>
              </a:rPr>
              <a:t>SVD-based method</a:t>
            </a:r>
            <a:endParaRPr lang="en-US" altLang="zh-CN" sz="25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0010" y="1393825"/>
            <a:ext cx="87445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Assumption: </a:t>
            </a:r>
            <a:endParaRPr lang="en-US" altLang="zh-CN"/>
          </a:p>
          <a:p>
            <a:r>
              <a:rPr lang="zh-CN" altLang="en-US"/>
              <a:t>words that</a:t>
            </a:r>
            <a:r>
              <a:rPr lang="en-US" altLang="zh-CN"/>
              <a:t> </a:t>
            </a:r>
            <a:r>
              <a:rPr lang="zh-CN" altLang="en-US"/>
              <a:t>are related will often appear in the same documents.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/>
              <a:t>"banks", "bonds", "stocks", "money", etc. are probably likely to a</a:t>
            </a:r>
            <a:r>
              <a:rPr lang="en-US" altLang="zh-CN"/>
              <a:t>p</a:t>
            </a:r>
            <a:r>
              <a:rPr lang="zh-CN" altLang="en-US"/>
              <a:t>pear together.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"banks", "octopus", "banana", and "hockey" would</a:t>
            </a:r>
            <a:r>
              <a:rPr lang="en-US" altLang="zh-CN"/>
              <a:t> </a:t>
            </a:r>
            <a:r>
              <a:rPr lang="zh-CN" altLang="en-US"/>
              <a:t>probably not consistently appear together.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5575" y="3283585"/>
            <a:ext cx="69043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Using Word-Word Co-occurrence</a:t>
            </a:r>
            <a:r>
              <a:rPr lang="en-US" altLang="zh-CN"/>
              <a:t> </a:t>
            </a:r>
            <a:r>
              <a:rPr lang="zh-CN" altLang="en-US"/>
              <a:t>Matrix: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Generate |V| × |V| co-occurrence</a:t>
            </a:r>
            <a:r>
              <a:rPr lang="en-US" altLang="zh-CN"/>
              <a:t> </a:t>
            </a:r>
            <a:r>
              <a:rPr lang="zh-CN" altLang="en-US"/>
              <a:t>matrix, X.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Apply SVD on X to get X = USV</a:t>
            </a:r>
            <a:r>
              <a:rPr lang="zh-CN" altLang="en-US" baseline="30000"/>
              <a:t>T</a:t>
            </a:r>
            <a:r>
              <a:rPr lang="zh-CN" altLang="en-US"/>
              <a:t>.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Select the first k columns of U to get</a:t>
            </a:r>
            <a:r>
              <a:rPr lang="en-US" altLang="zh-CN"/>
              <a:t> </a:t>
            </a:r>
            <a:r>
              <a:rPr lang="zh-CN" altLang="en-US"/>
              <a:t>a k-dimensional word vectors.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385" y="396875"/>
            <a:ext cx="10560050" cy="394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algn="l" defTabSz="457200" eaLnBrk="0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en-US" altLang="zh-CN" sz="2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 based co-occurrence matrix</a:t>
            </a:r>
            <a:endParaRPr lang="en-US" altLang="zh-CN" sz="2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370" y="1186180"/>
            <a:ext cx="9573260" cy="5477510"/>
          </a:xfrm>
          <a:prstGeom prst="rect">
            <a:avLst/>
          </a:prstGeom>
        </p:spPr>
        <p:txBody>
          <a:bodyPr vert="horz" wrap="square" lIns="0" tIns="2207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70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Window length </a:t>
            </a:r>
            <a:r>
              <a:rPr sz="2645" dirty="0">
                <a:latin typeface="Calibri" panose="020F0502020204030204"/>
                <a:cs typeface="Calibri" panose="020F0502020204030204"/>
              </a:rPr>
              <a:t>1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(more common:</a:t>
            </a:r>
            <a:r>
              <a:rPr sz="264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5–10)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187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Symmetric (irrelevant whether left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right</a:t>
            </a:r>
            <a:r>
              <a:rPr sz="264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context)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Example</a:t>
            </a:r>
            <a:r>
              <a:rPr sz="264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45" spc="-5" dirty="0">
                <a:latin typeface="Calibri" panose="020F0502020204030204"/>
                <a:cs typeface="Calibri" panose="020F0502020204030204"/>
              </a:rPr>
              <a:t>corpus:</a:t>
            </a:r>
            <a:endParaRPr sz="264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60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like deep</a:t>
            </a:r>
            <a:r>
              <a:rPr sz="2295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learning.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8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like</a:t>
            </a:r>
            <a:r>
              <a:rPr sz="2295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20" dirty="0">
                <a:latin typeface="Calibri" panose="020F0502020204030204"/>
                <a:cs typeface="Calibri" panose="020F0502020204030204"/>
              </a:rPr>
              <a:t>NLP.</a:t>
            </a:r>
            <a:endParaRPr sz="2295">
              <a:latin typeface="Calibri" panose="020F0502020204030204"/>
              <a:cs typeface="Calibri" panose="020F0502020204030204"/>
            </a:endParaRPr>
          </a:p>
          <a:p>
            <a:pPr marL="988060" lvl="1" indent="-488315">
              <a:lnSpc>
                <a:spcPct val="100000"/>
              </a:lnSpc>
              <a:spcBef>
                <a:spcPts val="1560"/>
              </a:spcBef>
              <a:buClr>
                <a:srgbClr val="3A87FF"/>
              </a:buClr>
              <a:buChar char="•"/>
              <a:tabLst>
                <a:tab pos="987425" algn="l"/>
                <a:tab pos="988060" algn="l"/>
              </a:tabLst>
            </a:pPr>
            <a:r>
              <a:rPr sz="2295" dirty="0">
                <a:latin typeface="Calibri" panose="020F0502020204030204"/>
                <a:cs typeface="Calibri" panose="020F0502020204030204"/>
              </a:rPr>
              <a:t>I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enjoy</a:t>
            </a:r>
            <a:r>
              <a:rPr sz="2295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295" spc="-15" dirty="0">
                <a:latin typeface="Calibri" panose="020F0502020204030204"/>
                <a:cs typeface="Calibri" panose="020F0502020204030204"/>
              </a:rPr>
              <a:t>flying.</a:t>
            </a:r>
            <a:endParaRPr sz="2295" spc="-15" dirty="0">
              <a:latin typeface="Calibri" panose="020F0502020204030204"/>
              <a:cs typeface="Calibri" panose="020F0502020204030204"/>
            </a:endParaRPr>
          </a:p>
          <a:p>
            <a:pPr marL="469900" lvl="1" indent="-457200" algn="l">
              <a:lnSpc>
                <a:spcPct val="100000"/>
              </a:lnSpc>
              <a:spcBef>
                <a:spcPts val="1920"/>
              </a:spcBef>
              <a:buClr>
                <a:srgbClr val="CC0000"/>
              </a:buClr>
              <a:buSzTx/>
              <a:buFont typeface="Arial" panose="020B0604020202020204" pitchFamily="34" charset="0"/>
              <a:buChar char="•"/>
              <a:tabLst>
                <a:tab pos="499745" algn="l"/>
                <a:tab pos="500380" algn="l"/>
              </a:tabLst>
            </a:pPr>
            <a:r>
              <a:rPr sz="2645" spc="-10" dirty="0">
                <a:latin typeface="Calibri" panose="020F0502020204030204"/>
                <a:cs typeface="Calibri" panose="020F0502020204030204"/>
              </a:rPr>
              <a:t>perform SVD on X</a:t>
            </a:r>
            <a:r>
              <a:rPr lang="en-US" sz="2645" spc="-10" dirty="0">
                <a:latin typeface="Calibri" panose="020F0502020204030204"/>
                <a:cs typeface="Calibri" panose="020F0502020204030204"/>
              </a:rPr>
              <a:t>(co-occurence matrix)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, observe the singular values (the diagonal entries in the resulting S matrix), and cut them off at some index k</a:t>
            </a:r>
            <a:r>
              <a:rPr lang="en-US" sz="2645" spc="-10" dirty="0">
                <a:latin typeface="Calibri" panose="020F0502020204030204"/>
                <a:cs typeface="Calibri" panose="020F0502020204030204"/>
              </a:rPr>
              <a:t>-</a:t>
            </a:r>
            <a:r>
              <a:rPr sz="2645" spc="-10" dirty="0">
                <a:latin typeface="Calibri" panose="020F0502020204030204"/>
                <a:cs typeface="Calibri" panose="020F0502020204030204"/>
              </a:rPr>
              <a:t>based on the desired percentage variance captured</a:t>
            </a:r>
            <a:endParaRPr sz="2645" spc="-1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40,&quot;width&quot;:10845}"/>
</p:tagLst>
</file>

<file path=ppt/tags/tag2.xml><?xml version="1.0" encoding="utf-8"?>
<p:tagLst xmlns:p="http://schemas.openxmlformats.org/presentationml/2006/main">
  <p:tag name="KSO_WM_UNIT_TABLE_BEAUTIFY" val="smartTable{f595b84d-7cd4-4f58-bb3a-a36ca0093cc3}"/>
</p:tagLst>
</file>

<file path=ppt/tags/tag3.xml><?xml version="1.0" encoding="utf-8"?>
<p:tagLst xmlns:p="http://schemas.openxmlformats.org/presentationml/2006/main">
  <p:tag name="COMMONDATA" val="eyJoZGlkIjoiNjgxMjgzNTg2ZDQ2ZmE2OTVmNGFjZWIzZDQ3ODljMTQ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7B7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19182</Words>
  <Application>WPS 演示</Application>
  <PresentationFormat>宽屏</PresentationFormat>
  <Paragraphs>1340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Calibri</vt:lpstr>
      <vt:lpstr>Arial</vt:lpstr>
      <vt:lpstr>黑体</vt:lpstr>
      <vt:lpstr>Cambria Math</vt:lpstr>
      <vt:lpstr>Times New Roman</vt:lpstr>
      <vt:lpstr>Arial Unicode MS</vt:lpstr>
      <vt:lpstr>等线</vt:lpstr>
      <vt:lpstr>Calibri</vt:lpstr>
      <vt:lpstr>Cambria Math</vt:lpstr>
      <vt:lpstr>Symbol</vt:lpstr>
      <vt:lpstr>MS Mincho</vt:lpstr>
      <vt:lpstr>Yu Gothic UI</vt:lpstr>
      <vt:lpstr>MS Mincho</vt:lpstr>
      <vt:lpstr>Segoe Print</vt:lpstr>
      <vt:lpstr>Wingdings</vt:lpstr>
      <vt:lpstr>Lucida Sans Unicode</vt:lpstr>
      <vt:lpstr>Palatino Linotype</vt:lpstr>
      <vt:lpstr>等线 Light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SVD-based method</vt:lpstr>
      <vt:lpstr>Window based co-occurrence matrix</vt:lpstr>
      <vt:lpstr>Window based co-occurrence matrix</vt:lpstr>
      <vt:lpstr>Problems with simple co-occurrence vectors</vt:lpstr>
      <vt:lpstr>Solution: Low dimensional vectors</vt:lpstr>
      <vt:lpstr>Interesting syntactic patterns emerge in the vectors</vt:lpstr>
      <vt:lpstr>Interesting syntactic patterns emerge in the vectors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CBOW v.s. Skip-gram</vt:lpstr>
      <vt:lpstr>PowerPoint 演示文稿</vt:lpstr>
      <vt:lpstr>Word2vec: Negative sampling</vt:lpstr>
      <vt:lpstr>Word2vec: Negative sampling</vt:lpstr>
      <vt:lpstr>PowerPoint 演示文稿</vt:lpstr>
      <vt:lpstr>PowerPoint 演示文稿</vt:lpstr>
      <vt:lpstr>Word2vec: Negative sampling</vt:lpstr>
      <vt:lpstr>Word2vec: Hierarchical Softmax</vt:lpstr>
      <vt:lpstr>Word2vec: Hierarchical Softmax</vt:lpstr>
      <vt:lpstr>Word2vec: Hierarchical Softmax</vt:lpstr>
      <vt:lpstr>Word2vec maximizes objective function by  putting similar words nearby in space</vt:lpstr>
      <vt:lpstr>Encoding meaning in vector differences</vt:lpstr>
      <vt:lpstr>Window based co-occurrence matrix</vt:lpstr>
      <vt:lpstr>Window based co-occurrence matrix</vt:lpstr>
      <vt:lpstr>Combining the best of both worlds  GloVe	[Pennington et al., EMNLP 2014]</vt:lpstr>
      <vt:lpstr>GloVe results</vt:lpstr>
      <vt:lpstr>How to evaluate word vectors?</vt:lpstr>
      <vt:lpstr>Intrinsic word vector evaluation</vt:lpstr>
      <vt:lpstr>Glove Visualizations</vt:lpstr>
      <vt:lpstr>Glove Visualizations: Company - CEO</vt:lpstr>
      <vt:lpstr>Glove Visualizations: Superlatives</vt:lpstr>
      <vt:lpstr>Details of intrinsic word vector evaluation</vt:lpstr>
      <vt:lpstr>Details of intrinsic word vector evaluation</vt:lpstr>
      <vt:lpstr>Analogy evaluation and hyperparameters</vt:lpstr>
      <vt:lpstr>Analogy evaluation and hyperparameters</vt:lpstr>
      <vt:lpstr>Another intrinsic word vector evaluation</vt:lpstr>
      <vt:lpstr>Word senses and word sense ambiguity</vt:lpstr>
      <vt:lpstr>Improving Word Representations Via Global Context  And Multiple Word Prototypes (Huang et al. 2012)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镰小刀</cp:lastModifiedBy>
  <cp:revision>227</cp:revision>
  <dcterms:created xsi:type="dcterms:W3CDTF">2019-06-09T06:58:00Z</dcterms:created>
  <dcterms:modified xsi:type="dcterms:W3CDTF">2022-06-01T12:58:41Z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19D4DE08DB424B27AC5643CB2565D453</vt:lpwstr>
  </property>
  <property fmtid="{D5CDD505-2E9C-101B-9397-08002B2CF9AE}" pid="3" name="KSOProductBuildVer">
    <vt:lpwstr>2052-11.1.0.11744</vt:lpwstr>
  </property>
</Properties>
</file>